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77" r:id="rId2"/>
    <p:sldId id="286" r:id="rId3"/>
    <p:sldId id="351" r:id="rId4"/>
    <p:sldId id="279" r:id="rId5"/>
    <p:sldId id="300" r:id="rId6"/>
    <p:sldId id="301" r:id="rId7"/>
    <p:sldId id="343" r:id="rId8"/>
    <p:sldId id="335" r:id="rId9"/>
    <p:sldId id="346" r:id="rId10"/>
    <p:sldId id="345" r:id="rId11"/>
    <p:sldId id="306" r:id="rId12"/>
    <p:sldId id="338" r:id="rId13"/>
    <p:sldId id="349" r:id="rId14"/>
    <p:sldId id="350" r:id="rId15"/>
    <p:sldId id="289" r:id="rId16"/>
    <p:sldId id="33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ttila Hajdu" initials="AH" lastIdx="1" clrIdx="0"/>
  <p:cmAuthor id="1" name="Aleksandra Kasikovic" initials="AK" lastIdx="6" clrIdx="1">
    <p:extLst>
      <p:ext uri="{19B8F6BF-5375-455C-9EA6-DF929625EA0E}">
        <p15:presenceInfo xmlns:p15="http://schemas.microsoft.com/office/powerpoint/2012/main" userId="Aleksandra Kasikovic" providerId="None"/>
      </p:ext>
    </p:extLst>
  </p:cmAuthor>
  <p:cmAuthor id="2" name="Michelle" initials="M" lastIdx="4" clrIdx="2">
    <p:extLst>
      <p:ext uri="{19B8F6BF-5375-455C-9EA6-DF929625EA0E}">
        <p15:presenceInfo xmlns:p15="http://schemas.microsoft.com/office/powerpoint/2012/main" userId="Michel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5560"/>
    <a:srgbClr val="B9B9B9"/>
    <a:srgbClr val="3333FF"/>
    <a:srgbClr val="CDF2F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22"/>
    <p:restoredTop sz="94321" autoAdjust="0"/>
  </p:normalViewPr>
  <p:slideViewPr>
    <p:cSldViewPr snapToGrid="0" snapToObjects="1">
      <p:cViewPr varScale="1">
        <p:scale>
          <a:sx n="79" d="100"/>
          <a:sy n="79" d="100"/>
        </p:scale>
        <p:origin x="1565"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4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stacked"/>
        <c:varyColors val="0"/>
        <c:ser>
          <c:idx val="2"/>
          <c:order val="0"/>
          <c:tx>
            <c:strRef>
              <c:f>Sheet1!$D$1</c:f>
              <c:strCache>
                <c:ptCount val="1"/>
                <c:pt idx="0">
                  <c:v>ROW（美国、欧洲）</c:v>
                </c:pt>
              </c:strCache>
            </c:strRef>
          </c:tx>
          <c:invertIfNegative val="0"/>
          <c:cat>
            <c:numRef>
              <c:f>Sheet1!$A$2:$A$8</c:f>
              <c:numCache>
                <c:formatCode>General</c:formatCode>
                <c:ptCount val="3"/>
                <c:pt idx="0">
                  <c:v>2018</c:v>
                </c:pt>
                <c:pt idx="1">
                  <c:v>2019</c:v>
                </c:pt>
                <c:pt idx="2">
                  <c:v>2020</c:v>
                </c:pt>
              </c:numCache>
            </c:numRef>
          </c:cat>
          <c:val>
            <c:numRef>
              <c:f>Sheet1!$D$2:$D$8</c:f>
              <c:numCache>
                <c:formatCode>0.0</c:formatCode>
                <c:ptCount val="3"/>
                <c:pt idx="0">
                  <c:v>0.7046</c:v>
                </c:pt>
                <c:pt idx="1">
                  <c:v>0.746</c:v>
                </c:pt>
                <c:pt idx="2">
                  <c:v>0.78679999999999994</c:v>
                </c:pt>
              </c:numCache>
            </c:numRef>
          </c:val>
          <c:extLst>
            <c:ext xmlns:c16="http://schemas.microsoft.com/office/drawing/2014/chart" uri="{C3380CC4-5D6E-409C-BE32-E72D297353CC}">
              <c16:uniqueId val="{00000000-2E24-477D-8EA4-BCA1BABB80AB}"/>
            </c:ext>
          </c:extLst>
        </c:ser>
        <c:ser>
          <c:idx val="1"/>
          <c:order val="1"/>
          <c:tx>
            <c:strRef>
              <c:f>Sheet1!$C$1</c:f>
              <c:strCache>
                <c:ptCount val="1"/>
                <c:pt idx="0">
                  <c:v>日本</c:v>
                </c:pt>
              </c:strCache>
            </c:strRef>
          </c:tx>
          <c:invertIfNegative val="0"/>
          <c:cat>
            <c:numRef>
              <c:f>Sheet1!$A$2:$A$8</c:f>
              <c:numCache>
                <c:formatCode>General</c:formatCode>
                <c:ptCount val="3"/>
                <c:pt idx="0">
                  <c:v>2018</c:v>
                </c:pt>
                <c:pt idx="1">
                  <c:v>2019</c:v>
                </c:pt>
                <c:pt idx="2">
                  <c:v>2020</c:v>
                </c:pt>
              </c:numCache>
            </c:numRef>
          </c:cat>
          <c:val>
            <c:numRef>
              <c:f>Sheet1!$C$2:$C$8</c:f>
              <c:numCache>
                <c:formatCode>0.0</c:formatCode>
                <c:ptCount val="3"/>
                <c:pt idx="0">
                  <c:v>7.4756</c:v>
                </c:pt>
                <c:pt idx="1">
                  <c:v>7.6214000000000004</c:v>
                </c:pt>
                <c:pt idx="2">
                  <c:v>7.7493999999999996</c:v>
                </c:pt>
              </c:numCache>
            </c:numRef>
          </c:val>
          <c:extLst>
            <c:ext xmlns:c16="http://schemas.microsoft.com/office/drawing/2014/chart" uri="{C3380CC4-5D6E-409C-BE32-E72D297353CC}">
              <c16:uniqueId val="{00000001-2E24-477D-8EA4-BCA1BABB80AB}"/>
            </c:ext>
          </c:extLst>
        </c:ser>
        <c:ser>
          <c:idx val="0"/>
          <c:order val="2"/>
          <c:tx>
            <c:strRef>
              <c:f>Sheet1!$B$1</c:f>
              <c:strCache>
                <c:ptCount val="1"/>
                <c:pt idx="0">
                  <c:v>亚太地区</c:v>
                </c:pt>
              </c:strCache>
            </c:strRef>
          </c:tx>
          <c:invertIfNegative val="0"/>
          <c:cat>
            <c:numRef>
              <c:f>Sheet1!$A$2:$A$8</c:f>
              <c:numCache>
                <c:formatCode>General</c:formatCode>
                <c:ptCount val="3"/>
                <c:pt idx="0">
                  <c:v>2018</c:v>
                </c:pt>
                <c:pt idx="1">
                  <c:v>2019</c:v>
                </c:pt>
                <c:pt idx="2">
                  <c:v>2020</c:v>
                </c:pt>
              </c:numCache>
            </c:numRef>
          </c:cat>
          <c:val>
            <c:numRef>
              <c:f>Sheet1!$B$2:$B$8</c:f>
              <c:numCache>
                <c:formatCode>0.0</c:formatCode>
                <c:ptCount val="3"/>
                <c:pt idx="0">
                  <c:v>12.146800000000001</c:v>
                </c:pt>
                <c:pt idx="1">
                  <c:v>13.323700000000001</c:v>
                </c:pt>
                <c:pt idx="2">
                  <c:v>14.478899999999999</c:v>
                </c:pt>
              </c:numCache>
            </c:numRef>
          </c:val>
          <c:extLst>
            <c:ext xmlns:c16="http://schemas.microsoft.com/office/drawing/2014/chart" uri="{C3380CC4-5D6E-409C-BE32-E72D297353CC}">
              <c16:uniqueId val="{00000002-2E24-477D-8EA4-BCA1BABB80AB}"/>
            </c:ext>
          </c:extLst>
        </c:ser>
        <c:dLbls>
          <c:showLegendKey val="0"/>
          <c:showVal val="0"/>
          <c:showCatName val="0"/>
          <c:showSerName val="0"/>
          <c:showPercent val="0"/>
          <c:showBubbleSize val="0"/>
        </c:dLbls>
        <c:gapWidth val="95"/>
        <c:overlap val="100"/>
        <c:axId val="-2104607184"/>
        <c:axId val="-2062160976"/>
      </c:barChart>
      <c:catAx>
        <c:axId val="-2104607184"/>
        <c:scaling>
          <c:orientation val="minMax"/>
        </c:scaling>
        <c:delete val="0"/>
        <c:axPos val="b"/>
        <c:numFmt formatCode="General" sourceLinked="1"/>
        <c:majorTickMark val="none"/>
        <c:minorTickMark val="none"/>
        <c:tickLblPos val="nextTo"/>
        <c:crossAx val="-2062160976"/>
        <c:crosses val="autoZero"/>
        <c:auto val="1"/>
        <c:lblAlgn val="ctr"/>
        <c:lblOffset val="100"/>
        <c:noMultiLvlLbl val="0"/>
      </c:catAx>
      <c:valAx>
        <c:axId val="-2062160976"/>
        <c:scaling>
          <c:orientation val="minMax"/>
        </c:scaling>
        <c:delete val="0"/>
        <c:axPos val="l"/>
        <c:majorGridlines/>
        <c:title>
          <c:tx>
            <c:rich>
              <a:bodyPr/>
              <a:lstStyle/>
              <a:p>
                <a:pPr rtl="0">
                  <a:defRPr/>
                </a:pPr>
                <a:r>
                  <a:rPr lang="zh-CN" altLang="en-US" baseline="0"/>
                  <a:t>十亿美元</a:t>
                </a:r>
              </a:p>
            </c:rich>
          </c:tx>
          <c:layout>
            <c:manualLayout>
              <c:xMode val="edge"/>
              <c:yMode val="edge"/>
              <c:x val="0.14873865666448"/>
              <c:y val="0.24287136194299319"/>
            </c:manualLayout>
          </c:layout>
          <c:overlay val="0"/>
        </c:title>
        <c:numFmt formatCode="0.0" sourceLinked="1"/>
        <c:majorTickMark val="none"/>
        <c:minorTickMark val="none"/>
        <c:tickLblPos val="nextTo"/>
        <c:crossAx val="-2104607184"/>
        <c:crosses val="autoZero"/>
        <c:crossBetween val="between"/>
      </c:valAx>
      <c:dTable>
        <c:showHorzBorder val="1"/>
        <c:showVertBorder val="1"/>
        <c:showOutline val="1"/>
        <c:showKeys val="1"/>
      </c:dTable>
    </c:plotArea>
    <c:plotVisOnly val="1"/>
    <c:dispBlanksAs val="gap"/>
    <c:showDLblsOverMax val="0"/>
  </c:chart>
  <c:txPr>
    <a:bodyPr/>
    <a:lstStyle/>
    <a:p>
      <a:pPr>
        <a:defRPr sz="1800"/>
      </a:pPr>
      <a:endParaRPr lang="zh-C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1DCD47-E791-BA49-8E3D-ECE309745FFF}" type="doc">
      <dgm:prSet loTypeId="urn:microsoft.com/office/officeart/2005/8/layout/hList6" loCatId="" qsTypeId="urn:microsoft.com/office/officeart/2005/8/quickstyle/3d2" qsCatId="3D" csTypeId="urn:microsoft.com/office/officeart/2005/8/colors/accent1_1" csCatId="accent1" phldr="1"/>
      <dgm:spPr/>
      <dgm:t>
        <a:bodyPr/>
        <a:lstStyle/>
        <a:p>
          <a:endParaRPr lang="en-US"/>
        </a:p>
      </dgm:t>
    </dgm:pt>
    <dgm:pt modelId="{0FF66B3B-910A-E640-90EF-9E16149BDDC9}">
      <dgm:prSet phldrT="[Text]"/>
      <dgm:spPr/>
      <dgm:t>
        <a:bodyPr/>
        <a:lstStyle/>
        <a:p>
          <a:pPr rtl="0"/>
          <a:r>
            <a:rPr>
              <a:latin typeface="Apple Braille" pitchFamily="2" charset="0"/>
            </a:rPr>
            <a:t>Sirona Biochem已经开发了一种安全有效的</a:t>
          </a:r>
          <a:r>
            <a:rPr b="1">
              <a:latin typeface="Apple Braille" pitchFamily="2" charset="0"/>
            </a:rPr>
            <a:t>无对苯二酚</a:t>
          </a:r>
          <a:r>
            <a:rPr>
              <a:latin typeface="Apple Braille" pitchFamily="2" charset="0"/>
            </a:rPr>
            <a:t>亮肤产品，且</a:t>
          </a:r>
          <a:r>
            <a:rPr b="1">
              <a:latin typeface="Apple Braille" pitchFamily="2" charset="0"/>
            </a:rPr>
            <a:t>功效是脱氧熊果苷的8倍</a:t>
          </a:r>
        </a:p>
      </dgm:t>
    </dgm:pt>
    <dgm:pt modelId="{F509ED36-B752-AB45-ACBC-4AB33F707D7B}" type="parTrans" cxnId="{93DF10C6-2628-E940-B307-B495CCB58BCD}">
      <dgm:prSet/>
      <dgm:spPr/>
      <dgm:t>
        <a:bodyPr/>
        <a:lstStyle/>
        <a:p>
          <a:endParaRPr lang="en-US"/>
        </a:p>
      </dgm:t>
    </dgm:pt>
    <dgm:pt modelId="{8A7ACC4F-3949-724E-8D84-F21040505D2C}" type="sibTrans" cxnId="{93DF10C6-2628-E940-B307-B495CCB58BCD}">
      <dgm:prSet/>
      <dgm:spPr/>
      <dgm:t>
        <a:bodyPr/>
        <a:lstStyle/>
        <a:p>
          <a:endParaRPr lang="en-US"/>
        </a:p>
      </dgm:t>
    </dgm:pt>
    <dgm:pt modelId="{C03A277E-BB11-3E4A-B967-DFDBA8E69E87}">
      <dgm:prSet phldrT="[Text]"/>
      <dgm:spPr/>
      <dgm:t>
        <a:bodyPr/>
        <a:lstStyle/>
        <a:p>
          <a:pPr rtl="0">
            <a:buFont typeface="Courier New" panose="02070309020205020404" pitchFamily="49" charset="0"/>
            <a:buChar char="o"/>
          </a:pPr>
          <a:r>
            <a:rPr>
              <a:latin typeface="Apple Braille" pitchFamily="2" charset="0"/>
            </a:rPr>
            <a:t>我们的一种技术目前已找到合作伙伴，并即将进入临床试验：与万邦/复星（中国）合作开发一种</a:t>
          </a:r>
          <a:r>
            <a:rPr b="1">
              <a:latin typeface="Apple Braille" pitchFamily="2" charset="0"/>
            </a:rPr>
            <a:t>糖尿病药物</a:t>
          </a:r>
          <a:r>
            <a:rPr>
              <a:latin typeface="Apple Braille" pitchFamily="2" charset="0"/>
            </a:rPr>
            <a:t>。</a:t>
          </a:r>
        </a:p>
      </dgm:t>
    </dgm:pt>
    <dgm:pt modelId="{ABAA2D8D-9CA7-104D-841F-C44EFCE52ADB}" type="parTrans" cxnId="{439A9718-CFBE-FC40-BD95-EABA1D0C7446}">
      <dgm:prSet/>
      <dgm:spPr/>
      <dgm:t>
        <a:bodyPr/>
        <a:lstStyle/>
        <a:p>
          <a:endParaRPr lang="en-US"/>
        </a:p>
      </dgm:t>
    </dgm:pt>
    <dgm:pt modelId="{01F55821-EBEB-D647-8AD0-AB6139542155}" type="sibTrans" cxnId="{439A9718-CFBE-FC40-BD95-EABA1D0C7446}">
      <dgm:prSet/>
      <dgm:spPr/>
      <dgm:t>
        <a:bodyPr/>
        <a:lstStyle/>
        <a:p>
          <a:endParaRPr lang="en-US"/>
        </a:p>
      </dgm:t>
    </dgm:pt>
    <dgm:pt modelId="{1EF2FA0D-5011-DE47-A77F-BDC2C4E9231C}">
      <dgm:prSet phldrT="[Text]"/>
      <dgm:spPr/>
      <dgm:t>
        <a:bodyPr/>
        <a:lstStyle/>
        <a:p>
          <a:pPr rtl="0">
            <a:buFont typeface="Courier New" panose="02070309020205020404" pitchFamily="49" charset="0"/>
            <a:buChar char="o"/>
          </a:pPr>
          <a:r>
            <a:rPr>
              <a:latin typeface="Apple Braille" pitchFamily="2" charset="0"/>
            </a:rPr>
            <a:t>目前正在开发一种拥有新颖作用机理的</a:t>
          </a:r>
          <a:r>
            <a:rPr lang="en-US" dirty="0">
              <a:latin typeface="Apple Braille" pitchFamily="2" charset="0"/>
            </a:rPr>
            <a:t/>
          </a:r>
          <a:br>
            <a:rPr lang="en-US" dirty="0">
              <a:latin typeface="Apple Braille" pitchFamily="2" charset="0"/>
            </a:rPr>
          </a:br>
          <a:r>
            <a:rPr b="1">
              <a:latin typeface="Apple Braille" pitchFamily="2" charset="0"/>
            </a:rPr>
            <a:t>抗皱疗法</a:t>
          </a:r>
        </a:p>
      </dgm:t>
    </dgm:pt>
    <dgm:pt modelId="{2244D2D6-6806-D84D-A401-BF947F1449F9}" type="parTrans" cxnId="{9CCE4526-F4EF-BD4B-831E-3E118901CA66}">
      <dgm:prSet/>
      <dgm:spPr/>
      <dgm:t>
        <a:bodyPr/>
        <a:lstStyle/>
        <a:p>
          <a:endParaRPr lang="en-US"/>
        </a:p>
      </dgm:t>
    </dgm:pt>
    <dgm:pt modelId="{9D2C00D1-81A1-2647-B6EA-6F5F4FBD85F2}" type="sibTrans" cxnId="{9CCE4526-F4EF-BD4B-831E-3E118901CA66}">
      <dgm:prSet/>
      <dgm:spPr/>
      <dgm:t>
        <a:bodyPr/>
        <a:lstStyle/>
        <a:p>
          <a:endParaRPr lang="en-US"/>
        </a:p>
      </dgm:t>
    </dgm:pt>
    <dgm:pt modelId="{BCBEFCF2-4AC3-134B-AB3B-052481060208}" type="pres">
      <dgm:prSet presAssocID="{D51DCD47-E791-BA49-8E3D-ECE309745FFF}" presName="Name0" presStyleCnt="0">
        <dgm:presLayoutVars>
          <dgm:dir/>
          <dgm:resizeHandles val="exact"/>
        </dgm:presLayoutVars>
      </dgm:prSet>
      <dgm:spPr/>
      <dgm:t>
        <a:bodyPr/>
        <a:lstStyle/>
        <a:p>
          <a:endParaRPr lang="zh-CN" altLang="en-US"/>
        </a:p>
      </dgm:t>
    </dgm:pt>
    <dgm:pt modelId="{7AC7871A-5F9C-B346-B9F5-E5AC653D4842}" type="pres">
      <dgm:prSet presAssocID="{0FF66B3B-910A-E640-90EF-9E16149BDDC9}" presName="node" presStyleLbl="node1" presStyleIdx="0" presStyleCnt="3">
        <dgm:presLayoutVars>
          <dgm:bulletEnabled val="1"/>
        </dgm:presLayoutVars>
      </dgm:prSet>
      <dgm:spPr/>
      <dgm:t>
        <a:bodyPr/>
        <a:lstStyle/>
        <a:p>
          <a:endParaRPr lang="zh-CN" altLang="en-US"/>
        </a:p>
      </dgm:t>
    </dgm:pt>
    <dgm:pt modelId="{DB07AB30-98BA-A04F-985F-A871C0609084}" type="pres">
      <dgm:prSet presAssocID="{8A7ACC4F-3949-724E-8D84-F21040505D2C}" presName="sibTrans" presStyleCnt="0"/>
      <dgm:spPr/>
    </dgm:pt>
    <dgm:pt modelId="{522E47FD-FFF6-EB4B-91D9-95ADD5DF69E1}" type="pres">
      <dgm:prSet presAssocID="{C03A277E-BB11-3E4A-B967-DFDBA8E69E87}" presName="node" presStyleLbl="node1" presStyleIdx="1" presStyleCnt="3">
        <dgm:presLayoutVars>
          <dgm:bulletEnabled val="1"/>
        </dgm:presLayoutVars>
      </dgm:prSet>
      <dgm:spPr/>
      <dgm:t>
        <a:bodyPr/>
        <a:lstStyle/>
        <a:p>
          <a:endParaRPr lang="zh-CN" altLang="en-US"/>
        </a:p>
      </dgm:t>
    </dgm:pt>
    <dgm:pt modelId="{348255F8-3AC9-7642-8270-66A05A7895BB}" type="pres">
      <dgm:prSet presAssocID="{01F55821-EBEB-D647-8AD0-AB6139542155}" presName="sibTrans" presStyleCnt="0"/>
      <dgm:spPr/>
    </dgm:pt>
    <dgm:pt modelId="{06926F22-69B9-6544-A4E7-252EF0F77D7F}" type="pres">
      <dgm:prSet presAssocID="{1EF2FA0D-5011-DE47-A77F-BDC2C4E9231C}" presName="node" presStyleLbl="node1" presStyleIdx="2" presStyleCnt="3" custLinFactX="11039" custLinFactNeighborX="100000" custLinFactNeighborY="2354">
        <dgm:presLayoutVars>
          <dgm:bulletEnabled val="1"/>
        </dgm:presLayoutVars>
      </dgm:prSet>
      <dgm:spPr/>
      <dgm:t>
        <a:bodyPr/>
        <a:lstStyle/>
        <a:p>
          <a:endParaRPr lang="zh-CN" altLang="en-US"/>
        </a:p>
      </dgm:t>
    </dgm:pt>
  </dgm:ptLst>
  <dgm:cxnLst>
    <dgm:cxn modelId="{C4E72152-1F91-1741-95EF-519756654F44}" type="presOf" srcId="{C03A277E-BB11-3E4A-B967-DFDBA8E69E87}" destId="{522E47FD-FFF6-EB4B-91D9-95ADD5DF69E1}" srcOrd="0" destOrd="0" presId="urn:microsoft.com/office/officeart/2005/8/layout/hList6"/>
    <dgm:cxn modelId="{C82EAF01-C239-FB48-8098-06F3366EA80C}" type="presOf" srcId="{0FF66B3B-910A-E640-90EF-9E16149BDDC9}" destId="{7AC7871A-5F9C-B346-B9F5-E5AC653D4842}" srcOrd="0" destOrd="0" presId="urn:microsoft.com/office/officeart/2005/8/layout/hList6"/>
    <dgm:cxn modelId="{340FDEAD-AFC8-BD49-97CC-F4AD2F4D6E83}" type="presOf" srcId="{1EF2FA0D-5011-DE47-A77F-BDC2C4E9231C}" destId="{06926F22-69B9-6544-A4E7-252EF0F77D7F}" srcOrd="0" destOrd="0" presId="urn:microsoft.com/office/officeart/2005/8/layout/hList6"/>
    <dgm:cxn modelId="{B3854648-4DFF-6844-84AC-F420878BE254}" type="presOf" srcId="{D51DCD47-E791-BA49-8E3D-ECE309745FFF}" destId="{BCBEFCF2-4AC3-134B-AB3B-052481060208}" srcOrd="0" destOrd="0" presId="urn:microsoft.com/office/officeart/2005/8/layout/hList6"/>
    <dgm:cxn modelId="{9CCE4526-F4EF-BD4B-831E-3E118901CA66}" srcId="{D51DCD47-E791-BA49-8E3D-ECE309745FFF}" destId="{1EF2FA0D-5011-DE47-A77F-BDC2C4E9231C}" srcOrd="2" destOrd="0" parTransId="{2244D2D6-6806-D84D-A401-BF947F1449F9}" sibTransId="{9D2C00D1-81A1-2647-B6EA-6F5F4FBD85F2}"/>
    <dgm:cxn modelId="{93DF10C6-2628-E940-B307-B495CCB58BCD}" srcId="{D51DCD47-E791-BA49-8E3D-ECE309745FFF}" destId="{0FF66B3B-910A-E640-90EF-9E16149BDDC9}" srcOrd="0" destOrd="0" parTransId="{F509ED36-B752-AB45-ACBC-4AB33F707D7B}" sibTransId="{8A7ACC4F-3949-724E-8D84-F21040505D2C}"/>
    <dgm:cxn modelId="{439A9718-CFBE-FC40-BD95-EABA1D0C7446}" srcId="{D51DCD47-E791-BA49-8E3D-ECE309745FFF}" destId="{C03A277E-BB11-3E4A-B967-DFDBA8E69E87}" srcOrd="1" destOrd="0" parTransId="{ABAA2D8D-9CA7-104D-841F-C44EFCE52ADB}" sibTransId="{01F55821-EBEB-D647-8AD0-AB6139542155}"/>
    <dgm:cxn modelId="{A201C67C-FAC3-DE48-A327-D79D7DADCA03}" type="presParOf" srcId="{BCBEFCF2-4AC3-134B-AB3B-052481060208}" destId="{7AC7871A-5F9C-B346-B9F5-E5AC653D4842}" srcOrd="0" destOrd="0" presId="urn:microsoft.com/office/officeart/2005/8/layout/hList6"/>
    <dgm:cxn modelId="{1EE89CD5-7969-4C46-8AC6-6736AB53586C}" type="presParOf" srcId="{BCBEFCF2-4AC3-134B-AB3B-052481060208}" destId="{DB07AB30-98BA-A04F-985F-A871C0609084}" srcOrd="1" destOrd="0" presId="urn:microsoft.com/office/officeart/2005/8/layout/hList6"/>
    <dgm:cxn modelId="{666CF2FA-54B2-C84B-9FC5-EF1F411F6F07}" type="presParOf" srcId="{BCBEFCF2-4AC3-134B-AB3B-052481060208}" destId="{522E47FD-FFF6-EB4B-91D9-95ADD5DF69E1}" srcOrd="2" destOrd="0" presId="urn:microsoft.com/office/officeart/2005/8/layout/hList6"/>
    <dgm:cxn modelId="{A5070019-DB09-E54B-B13D-7765E1215891}" type="presParOf" srcId="{BCBEFCF2-4AC3-134B-AB3B-052481060208}" destId="{348255F8-3AC9-7642-8270-66A05A7895BB}" srcOrd="3" destOrd="0" presId="urn:microsoft.com/office/officeart/2005/8/layout/hList6"/>
    <dgm:cxn modelId="{9E29E714-A8CD-FB43-B370-563CE2368C22}" type="presParOf" srcId="{BCBEFCF2-4AC3-134B-AB3B-052481060208}" destId="{06926F22-69B9-6544-A4E7-252EF0F77D7F}"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7871A-5F9C-B346-B9F5-E5AC653D4842}">
      <dsp:nvSpPr>
        <dsp:cNvPr id="0" name=""/>
        <dsp:cNvSpPr/>
      </dsp:nvSpPr>
      <dsp:spPr>
        <a:xfrm rot="16200000">
          <a:off x="-1061517" y="1062432"/>
          <a:ext cx="4504627" cy="2379761"/>
        </a:xfrm>
        <a:prstGeom prst="flowChartManualOperati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42544" bIns="0" numCol="1" spcCol="1270" anchor="ctr" anchorCtr="0">
          <a:noAutofit/>
        </a:bodyPr>
        <a:lstStyle/>
        <a:p>
          <a:pPr lvl="0" algn="ctr" defTabSz="977900" rtl="0">
            <a:lnSpc>
              <a:spcPct val="90000"/>
            </a:lnSpc>
            <a:spcBef>
              <a:spcPct val="0"/>
            </a:spcBef>
            <a:spcAft>
              <a:spcPct val="35000"/>
            </a:spcAft>
          </a:pPr>
          <a:r>
            <a:rPr sz="2200" kern="1200">
              <a:latin typeface="Apple Braille" pitchFamily="2" charset="0"/>
            </a:rPr>
            <a:t>Sirona Biochem已经开发了一种安全有效的</a:t>
          </a:r>
          <a:r>
            <a:rPr sz="2200" b="1" kern="1200">
              <a:latin typeface="Apple Braille" pitchFamily="2" charset="0"/>
            </a:rPr>
            <a:t>无对苯二酚</a:t>
          </a:r>
          <a:r>
            <a:rPr sz="2200" kern="1200">
              <a:latin typeface="Apple Braille" pitchFamily="2" charset="0"/>
            </a:rPr>
            <a:t>亮肤产品，且</a:t>
          </a:r>
          <a:r>
            <a:rPr sz="2200" b="1" kern="1200">
              <a:latin typeface="Apple Braille" pitchFamily="2" charset="0"/>
            </a:rPr>
            <a:t>功效是脱氧熊果苷的8倍</a:t>
          </a:r>
        </a:p>
      </dsp:txBody>
      <dsp:txXfrm rot="5400000">
        <a:off x="916" y="900924"/>
        <a:ext cx="2379761" cy="2702777"/>
      </dsp:txXfrm>
    </dsp:sp>
    <dsp:sp modelId="{522E47FD-FFF6-EB4B-91D9-95ADD5DF69E1}">
      <dsp:nvSpPr>
        <dsp:cNvPr id="0" name=""/>
        <dsp:cNvSpPr/>
      </dsp:nvSpPr>
      <dsp:spPr>
        <a:xfrm rot="16200000">
          <a:off x="1496726" y="1062432"/>
          <a:ext cx="4504627" cy="2379761"/>
        </a:xfrm>
        <a:prstGeom prst="flowChartManualOperati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42544" bIns="0" numCol="1" spcCol="1270" anchor="ctr" anchorCtr="0">
          <a:noAutofit/>
        </a:bodyPr>
        <a:lstStyle/>
        <a:p>
          <a:pPr lvl="0" algn="ctr" defTabSz="977900" rtl="0">
            <a:lnSpc>
              <a:spcPct val="90000"/>
            </a:lnSpc>
            <a:spcBef>
              <a:spcPct val="0"/>
            </a:spcBef>
            <a:spcAft>
              <a:spcPct val="35000"/>
            </a:spcAft>
            <a:buFont typeface="Courier New" panose="02070309020205020404" pitchFamily="49" charset="0"/>
            <a:buChar char="o"/>
          </a:pPr>
          <a:r>
            <a:rPr sz="2200" kern="1200">
              <a:latin typeface="Apple Braille" pitchFamily="2" charset="0"/>
            </a:rPr>
            <a:t>我们的一种技术目前已找到合作伙伴，并即将进入临床试验：与万邦/复星（中国）合作开发一种</a:t>
          </a:r>
          <a:r>
            <a:rPr sz="2200" b="1" kern="1200">
              <a:latin typeface="Apple Braille" pitchFamily="2" charset="0"/>
            </a:rPr>
            <a:t>糖尿病药物</a:t>
          </a:r>
          <a:r>
            <a:rPr sz="2200" kern="1200">
              <a:latin typeface="Apple Braille" pitchFamily="2" charset="0"/>
            </a:rPr>
            <a:t>。</a:t>
          </a:r>
        </a:p>
      </dsp:txBody>
      <dsp:txXfrm rot="5400000">
        <a:off x="2559159" y="900924"/>
        <a:ext cx="2379761" cy="2702777"/>
      </dsp:txXfrm>
    </dsp:sp>
    <dsp:sp modelId="{06926F22-69B9-6544-A4E7-252EF0F77D7F}">
      <dsp:nvSpPr>
        <dsp:cNvPr id="0" name=""/>
        <dsp:cNvSpPr/>
      </dsp:nvSpPr>
      <dsp:spPr>
        <a:xfrm rot="16200000">
          <a:off x="4055885" y="1062432"/>
          <a:ext cx="4504627" cy="2379761"/>
        </a:xfrm>
        <a:prstGeom prst="flowChartManualOperati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42544" bIns="0" numCol="1" spcCol="1270" anchor="ctr" anchorCtr="0">
          <a:noAutofit/>
        </a:bodyPr>
        <a:lstStyle/>
        <a:p>
          <a:pPr lvl="0" algn="ctr" defTabSz="977900" rtl="0">
            <a:lnSpc>
              <a:spcPct val="90000"/>
            </a:lnSpc>
            <a:spcBef>
              <a:spcPct val="0"/>
            </a:spcBef>
            <a:spcAft>
              <a:spcPct val="35000"/>
            </a:spcAft>
            <a:buFont typeface="Courier New" panose="02070309020205020404" pitchFamily="49" charset="0"/>
            <a:buChar char="o"/>
          </a:pPr>
          <a:r>
            <a:rPr sz="2200" kern="1200">
              <a:latin typeface="Apple Braille" pitchFamily="2" charset="0"/>
            </a:rPr>
            <a:t>目前正在开发一种拥有新颖作用机理的</a:t>
          </a:r>
          <a:r>
            <a:rPr lang="en-US" sz="2200" kern="1200" dirty="0">
              <a:latin typeface="Apple Braille" pitchFamily="2" charset="0"/>
            </a:rPr>
            <a:t/>
          </a:r>
          <a:br>
            <a:rPr lang="en-US" sz="2200" kern="1200" dirty="0">
              <a:latin typeface="Apple Braille" pitchFamily="2" charset="0"/>
            </a:rPr>
          </a:br>
          <a:r>
            <a:rPr sz="2200" b="1" kern="1200">
              <a:latin typeface="Apple Braille" pitchFamily="2" charset="0"/>
            </a:rPr>
            <a:t>抗皱疗法</a:t>
          </a:r>
        </a:p>
      </dsp:txBody>
      <dsp:txXfrm rot="5400000">
        <a:off x="5118318" y="900924"/>
        <a:ext cx="2379761" cy="270277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301C92-19AF-C840-AFA4-0DEF87D3BF75}" type="datetimeFigureOut">
              <a:rPr lang="en-US" smtClean="0"/>
              <a:t>3/12/2018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D04F5-2F46-D144-AB13-CDFC5951D9F5}" type="slidenum">
              <a:rPr lang="en-US" smtClean="0"/>
              <a:t>‹#›</a:t>
            </a:fld>
            <a:endParaRPr lang="en-US" dirty="0"/>
          </a:p>
        </p:txBody>
      </p:sp>
    </p:spTree>
    <p:extLst>
      <p:ext uri="{BB962C8B-B14F-4D97-AF65-F5344CB8AC3E}">
        <p14:creationId xmlns:p14="http://schemas.microsoft.com/office/powerpoint/2010/main" val="2698185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3C5D04F5-2F46-D144-AB13-CDFC5951D9F5}" type="slidenum">
              <a:rPr/>
              <a:t>1</a:t>
            </a:fld>
            <a:endParaRPr/>
          </a:p>
        </p:txBody>
      </p:sp>
    </p:spTree>
    <p:extLst>
      <p:ext uri="{BB962C8B-B14F-4D97-AF65-F5344CB8AC3E}">
        <p14:creationId xmlns:p14="http://schemas.microsoft.com/office/powerpoint/2010/main" val="2060052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66ADC1F5-B257-4168-9B17-393F94240635}" type="slidenum">
              <a:rPr/>
              <a:pPr/>
              <a:t>4</a:t>
            </a:fld>
            <a:endParaRPr/>
          </a:p>
        </p:txBody>
      </p:sp>
    </p:spTree>
    <p:extLst>
      <p:ext uri="{BB962C8B-B14F-4D97-AF65-F5344CB8AC3E}">
        <p14:creationId xmlns:p14="http://schemas.microsoft.com/office/powerpoint/2010/main" val="177094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rtl="0"/>
            <a:fld id="{66ADC1F5-B257-4168-9B17-393F94240635}" type="slidenum">
              <a:rPr/>
              <a:pPr/>
              <a:t>6</a:t>
            </a:fld>
            <a:endParaRPr/>
          </a:p>
        </p:txBody>
      </p:sp>
    </p:spTree>
    <p:extLst>
      <p:ext uri="{BB962C8B-B14F-4D97-AF65-F5344CB8AC3E}">
        <p14:creationId xmlns:p14="http://schemas.microsoft.com/office/powerpoint/2010/main" val="1150936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66ADC1F5-B257-4168-9B17-393F94240635}" type="slidenum">
              <a:rPr/>
              <a:pPr/>
              <a:t>7</a:t>
            </a:fld>
            <a:endParaRPr/>
          </a:p>
        </p:txBody>
      </p:sp>
    </p:spTree>
    <p:extLst>
      <p:ext uri="{BB962C8B-B14F-4D97-AF65-F5344CB8AC3E}">
        <p14:creationId xmlns:p14="http://schemas.microsoft.com/office/powerpoint/2010/main" val="1843736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66ADC1F5-B257-4168-9B17-393F94240635}" type="slidenum">
              <a:rPr/>
              <a:pPr/>
              <a:t>8</a:t>
            </a:fld>
            <a:endParaRPr/>
          </a:p>
        </p:txBody>
      </p:sp>
    </p:spTree>
    <p:extLst>
      <p:ext uri="{BB962C8B-B14F-4D97-AF65-F5344CB8AC3E}">
        <p14:creationId xmlns:p14="http://schemas.microsoft.com/office/powerpoint/2010/main" val="583890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pPr rtl="0"/>
            <a:fld id="{30F057E4-A8FF-4054-82E2-6F346A3B042B}" type="slidenum">
              <a:rPr/>
              <a:pPr/>
              <a:t>11</a:t>
            </a:fld>
            <a:endParaRPr/>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CA" noProof="0" dirty="0"/>
          </a:p>
        </p:txBody>
      </p:sp>
    </p:spTree>
    <p:extLst>
      <p:ext uri="{BB962C8B-B14F-4D97-AF65-F5344CB8AC3E}">
        <p14:creationId xmlns:p14="http://schemas.microsoft.com/office/powerpoint/2010/main" val="1424567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pPr rtl="0"/>
            <a:fld id="{30F057E4-A8FF-4054-82E2-6F346A3B042B}" type="slidenum">
              <a:rPr/>
              <a:pPr/>
              <a:t>13</a:t>
            </a:fld>
            <a:endParaRPr/>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fr-FR"/>
          </a:p>
        </p:txBody>
      </p:sp>
    </p:spTree>
    <p:extLst>
      <p:ext uri="{BB962C8B-B14F-4D97-AF65-F5344CB8AC3E}">
        <p14:creationId xmlns:p14="http://schemas.microsoft.com/office/powerpoint/2010/main" val="1329169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3C5D04F5-2F46-D144-AB13-CDFC5951D9F5}" type="slidenum">
              <a:rPr/>
              <a:t>15</a:t>
            </a:fld>
            <a:endParaRPr/>
          </a:p>
        </p:txBody>
      </p:sp>
    </p:spTree>
    <p:extLst>
      <p:ext uri="{BB962C8B-B14F-4D97-AF65-F5344CB8AC3E}">
        <p14:creationId xmlns:p14="http://schemas.microsoft.com/office/powerpoint/2010/main" val="15431279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8" descr="Sirona_PPT_Cover_White.png"/>
          <p:cNvPicPr>
            <a:picLocks noChangeAspect="1"/>
          </p:cNvPicPr>
          <p:nvPr userDrawn="1"/>
        </p:nvPicPr>
        <p:blipFill>
          <a:blip r:embed="rId2" cstate="print"/>
          <a:srcRect/>
          <a:stretch>
            <a:fillRect/>
          </a:stretch>
        </p:blipFill>
        <p:spPr bwMode="auto">
          <a:xfrm>
            <a:off x="19050" y="19050"/>
            <a:ext cx="9124950" cy="6838950"/>
          </a:xfrm>
          <a:prstGeom prst="rect">
            <a:avLst/>
          </a:prstGeom>
          <a:noFill/>
          <a:ln w="9525">
            <a:noFill/>
            <a:miter lim="800000"/>
            <a:headEnd/>
            <a:tailEnd/>
          </a:ln>
        </p:spPr>
      </p:pic>
      <p:pic>
        <p:nvPicPr>
          <p:cNvPr id="8" name="Picture 6" descr="logo.png"/>
          <p:cNvPicPr>
            <a:picLocks noChangeAspect="1"/>
          </p:cNvPicPr>
          <p:nvPr/>
        </p:nvPicPr>
        <p:blipFill>
          <a:blip r:embed="rId3" cstate="print"/>
          <a:srcRect/>
          <a:stretch>
            <a:fillRect/>
          </a:stretch>
        </p:blipFill>
        <p:spPr bwMode="auto">
          <a:xfrm>
            <a:off x="583864" y="1668173"/>
            <a:ext cx="4750136" cy="1397924"/>
          </a:xfrm>
          <a:prstGeom prst="rect">
            <a:avLst/>
          </a:prstGeom>
          <a:noFill/>
          <a:ln w="9525">
            <a:noFill/>
            <a:miter lim="800000"/>
            <a:headEnd/>
            <a:tailEnd/>
          </a:ln>
        </p:spPr>
      </p:pic>
      <p:grpSp>
        <p:nvGrpSpPr>
          <p:cNvPr id="4" name="Group 3">
            <a:extLst>
              <a:ext uri="{FF2B5EF4-FFF2-40B4-BE49-F238E27FC236}">
                <a16:creationId xmlns:a16="http://schemas.microsoft.com/office/drawing/2014/main" id="{CA50640B-39F1-4254-AC6F-6E6638163B73}"/>
              </a:ext>
            </a:extLst>
          </p:cNvPr>
          <p:cNvGrpSpPr/>
          <p:nvPr userDrawn="1"/>
        </p:nvGrpSpPr>
        <p:grpSpPr>
          <a:xfrm>
            <a:off x="6019800" y="5973622"/>
            <a:ext cx="2895600" cy="757557"/>
            <a:chOff x="2133600" y="5719443"/>
            <a:chExt cx="2895600" cy="757557"/>
          </a:xfrm>
        </p:grpSpPr>
        <p:pic>
          <p:nvPicPr>
            <p:cNvPr id="9" name="Picture 8" descr="tagline.png"/>
            <p:cNvPicPr>
              <a:picLocks noChangeAspect="1"/>
            </p:cNvPicPr>
            <p:nvPr userDrawn="1"/>
          </p:nvPicPr>
          <p:blipFill>
            <a:blip r:embed="rId4" cstate="print"/>
            <a:stretch>
              <a:fillRect/>
            </a:stretch>
          </p:blipFill>
          <p:spPr>
            <a:xfrm>
              <a:off x="2133600" y="5719443"/>
              <a:ext cx="2895600" cy="757557"/>
            </a:xfrm>
            <a:prstGeom prst="rect">
              <a:avLst/>
            </a:prstGeom>
          </p:spPr>
        </p:pic>
        <p:sp>
          <p:nvSpPr>
            <p:cNvPr id="7" name="TextBox 6"/>
            <p:cNvSpPr txBox="1"/>
            <p:nvPr/>
          </p:nvSpPr>
          <p:spPr>
            <a:xfrm>
              <a:off x="4464000" y="6096000"/>
              <a:ext cx="228600" cy="107722"/>
            </a:xfrm>
            <a:prstGeom prst="rect">
              <a:avLst/>
            </a:prstGeom>
            <a:noFill/>
          </p:spPr>
          <p:txBody>
            <a:bodyPr wrap="square" lIns="0" tIns="0" rIns="0" bIns="0" rtlCol="0">
              <a:spAutoFit/>
            </a:bodyPr>
            <a:lstStyle/>
            <a:p>
              <a:pPr rtl="0"/>
              <a:r>
                <a:rPr sz="700">
                  <a:solidFill>
                    <a:srgbClr val="908F9F"/>
                  </a:solidFill>
                  <a:latin typeface="Arial" pitchFamily="34" charset="0"/>
                  <a:cs typeface="Arial" pitchFamily="34" charset="0"/>
                </a:rPr>
                <a:t>TM</a:t>
              </a:r>
            </a:p>
          </p:txBody>
        </p:sp>
      </p:grpSp>
      <p:sp>
        <p:nvSpPr>
          <p:cNvPr id="11" name="TextBox 10"/>
          <p:cNvSpPr txBox="1"/>
          <p:nvPr/>
        </p:nvSpPr>
        <p:spPr>
          <a:xfrm>
            <a:off x="228599" y="6352401"/>
            <a:ext cx="2962835" cy="276999"/>
          </a:xfrm>
          <a:prstGeom prst="rect">
            <a:avLst/>
          </a:prstGeom>
          <a:noFill/>
        </p:spPr>
        <p:txBody>
          <a:bodyPr wrap="square" rtlCol="0">
            <a:spAutoFit/>
          </a:bodyPr>
          <a:lstStyle/>
          <a:p>
            <a:pPr rtl="0"/>
            <a:r>
              <a:rPr sz="1200" b="0" dirty="0" err="1">
                <a:solidFill>
                  <a:srgbClr val="455560"/>
                </a:solidFill>
                <a:latin typeface="Arial" pitchFamily="34" charset="0"/>
                <a:cs typeface="Arial" pitchFamily="34" charset="0"/>
              </a:rPr>
              <a:t>多伦多证券交易所创业板块代码：SBM</a:t>
            </a:r>
            <a:endParaRPr sz="1200" b="0" dirty="0">
              <a:solidFill>
                <a:srgbClr val="455560"/>
              </a:solidFill>
              <a:latin typeface="Arial" pitchFamily="34" charset="0"/>
              <a:cs typeface="Arial"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0" y="0"/>
            <a:ext cx="9144000" cy="990600"/>
          </a:xfrm>
          <a:prstGeom prst="rect">
            <a:avLst/>
          </a:prstGeom>
          <a:solidFill>
            <a:srgbClr val="FFF200">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28600"/>
            <a:ext cx="8229600" cy="563562"/>
          </a:xfrm>
        </p:spPr>
        <p:txBody>
          <a:bodyPr/>
          <a:lstStyle>
            <a:lvl1pPr>
              <a:defRPr/>
            </a:lvl1pPr>
          </a:lstStyle>
          <a:p>
            <a:r>
              <a:rPr lang="en-CA"/>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0" y="0"/>
            <a:ext cx="9144000" cy="990600"/>
          </a:xfrm>
          <a:prstGeom prst="rect">
            <a:avLst/>
          </a:prstGeom>
          <a:solidFill>
            <a:srgbClr val="FFF200">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74638"/>
            <a:ext cx="8229600" cy="487362"/>
          </a:xfrm>
        </p:spPr>
        <p:txBody>
          <a:bodyPr/>
          <a:lstStyle/>
          <a:p>
            <a:r>
              <a:rPr lang="en-CA"/>
              <a:t>Click to edit Master title style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a:xfrm>
            <a:off x="457200" y="6356350"/>
            <a:ext cx="2133600" cy="365125"/>
          </a:xfrm>
          <a:prstGeom prst="rect">
            <a:avLst/>
          </a:prstGeom>
        </p:spPr>
        <p:txBody>
          <a:bodyPr/>
          <a:lstStyle/>
          <a:p>
            <a:fld id="{DDFD91FC-FBF4-D94E-86E6-B4B689A1F1FE}" type="datetimeFigureOut">
              <a:rPr lang="en-US" smtClean="0"/>
              <a:t>3/12/2018</a:t>
            </a:fld>
            <a:endParaRPr lang="en-US" dirty="0"/>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A902E2A4-6F66-1040-965B-24061A4FCBC1}" type="slidenum">
              <a:rPr lang="en-US" smtClean="0"/>
              <a:t>‹#›</a:t>
            </a:fld>
            <a:endParaRPr lang="en-US" dirty="0"/>
          </a:p>
        </p:txBody>
      </p:sp>
      <p:pic>
        <p:nvPicPr>
          <p:cNvPr id="6" name="Picture 2" descr="Fond_TFChem_interieur.png                                      0002CEE9Macintosh HD                   C05FEEFA:"/>
          <p:cNvPicPr>
            <a:picLocks noChangeAspect="1" noChangeArrowheads="1"/>
          </p:cNvPicPr>
          <p:nvPr/>
        </p:nvPicPr>
        <p:blipFill>
          <a:blip r:embed="rId2" cstate="print"/>
          <a:srcRect/>
          <a:stretch>
            <a:fillRect/>
          </a:stretch>
        </p:blipFill>
        <p:spPr bwMode="auto">
          <a:xfrm>
            <a:off x="-1588" y="-1588"/>
            <a:ext cx="9145588" cy="6859588"/>
          </a:xfrm>
          <a:prstGeom prst="rect">
            <a:avLst/>
          </a:prstGeom>
          <a:noFill/>
          <a:ln w="9525">
            <a:noFill/>
            <a:miter lim="800000"/>
            <a:headEnd/>
            <a:tailEnd/>
          </a:ln>
        </p:spPr>
      </p:pic>
      <p:sp>
        <p:nvSpPr>
          <p:cNvPr id="7" name="Espace réservé du texte 7"/>
          <p:cNvSpPr>
            <a:spLocks noGrp="1"/>
          </p:cNvSpPr>
          <p:nvPr>
            <p:ph type="body" sz="quarter" idx="13"/>
          </p:nvPr>
        </p:nvSpPr>
        <p:spPr>
          <a:xfrm>
            <a:off x="179388" y="188913"/>
            <a:ext cx="6048375" cy="576262"/>
          </a:xfrm>
          <a:prstGeom prst="rect">
            <a:avLst/>
          </a:prstGeom>
        </p:spPr>
        <p:txBody>
          <a:bodyPr/>
          <a:lstStyle>
            <a:lvl1pPr marL="0">
              <a:buNone/>
              <a:defRPr sz="2400" b="1"/>
            </a:lvl1pPr>
          </a:lstStyle>
          <a:p>
            <a:pPr lvl="0"/>
            <a:r>
              <a:rPr lang="en-CA"/>
              <a:t>Click to edit Master text styles</a:t>
            </a:r>
          </a:p>
        </p:txBody>
      </p:sp>
      <p:sp>
        <p:nvSpPr>
          <p:cNvPr id="8" name="Espace réservé du contenu 9"/>
          <p:cNvSpPr>
            <a:spLocks noGrp="1"/>
          </p:cNvSpPr>
          <p:nvPr>
            <p:ph sz="quarter" idx="14"/>
          </p:nvPr>
        </p:nvSpPr>
        <p:spPr>
          <a:xfrm>
            <a:off x="251520" y="1773238"/>
            <a:ext cx="8640960" cy="4248050"/>
          </a:xfrm>
          <a:prstGeom prst="rect">
            <a:avLst/>
          </a:prstGeom>
        </p:spPr>
        <p:txBody>
          <a:bodyPr/>
          <a:lstStyle>
            <a:lvl1pPr>
              <a:defRPr sz="2800"/>
            </a:lvl1pPr>
            <a:lvl2pPr>
              <a:defRPr sz="2400"/>
            </a:lvl2pPr>
            <a:lvl3pPr>
              <a:defRPr sz="2000"/>
            </a:lvl3pPr>
            <a:lvl4pPr>
              <a:defRPr sz="1800"/>
            </a:lvl4pPr>
            <a:lvl5pPr>
              <a:defRPr sz="180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fr-F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Disposition personnalisée">
    <p:spTree>
      <p:nvGrpSpPr>
        <p:cNvPr id="1" name=""/>
        <p:cNvGrpSpPr/>
        <p:nvPr/>
      </p:nvGrpSpPr>
      <p:grpSpPr>
        <a:xfrm>
          <a:off x="0" y="0"/>
          <a:ext cx="0" cy="0"/>
          <a:chOff x="0" y="0"/>
          <a:chExt cx="0" cy="0"/>
        </a:xfrm>
      </p:grpSpPr>
      <p:pic>
        <p:nvPicPr>
          <p:cNvPr id="6" name="Picture 2" descr="Fond_TFChem_contact.png                                        0002CEE9Macintosh HD                   C05FEEFA:"/>
          <p:cNvPicPr>
            <a:picLocks noChangeAspect="1" noChangeArrowheads="1"/>
          </p:cNvPicPr>
          <p:nvPr/>
        </p:nvPicPr>
        <p:blipFill>
          <a:blip r:embed="rId2" cstate="print"/>
          <a:srcRect r="60007"/>
          <a:stretch>
            <a:fillRect/>
          </a:stretch>
        </p:blipFill>
        <p:spPr bwMode="auto">
          <a:xfrm>
            <a:off x="0" y="-1588"/>
            <a:ext cx="3657600" cy="6859588"/>
          </a:xfrm>
          <a:prstGeom prst="rect">
            <a:avLst/>
          </a:prstGeom>
          <a:noFill/>
          <a:ln w="9525">
            <a:noFill/>
            <a:miter lim="800000"/>
            <a:headEnd/>
            <a:tailEnd/>
          </a:ln>
        </p:spPr>
      </p:pic>
      <p:pic>
        <p:nvPicPr>
          <p:cNvPr id="7" name="Picture 3" descr="Fond_TFChem_couv.png                                           0002CEE9Macintosh HD                   C05FEEFA:"/>
          <p:cNvPicPr>
            <a:picLocks noChangeAspect="1" noChangeArrowheads="1"/>
          </p:cNvPicPr>
          <p:nvPr/>
        </p:nvPicPr>
        <p:blipFill>
          <a:blip r:embed="rId3" cstate="print"/>
          <a:srcRect l="70859" t="67809" r="4134" b="7735"/>
          <a:stretch>
            <a:fillRect/>
          </a:stretch>
        </p:blipFill>
        <p:spPr bwMode="auto">
          <a:xfrm>
            <a:off x="6300192" y="0"/>
            <a:ext cx="2743200" cy="2011363"/>
          </a:xfrm>
          <a:prstGeom prst="rect">
            <a:avLst/>
          </a:prstGeom>
          <a:noFill/>
          <a:ln w="9525">
            <a:noFill/>
            <a:miter lim="800000"/>
            <a:headEnd/>
            <a:tailEnd/>
          </a:ln>
        </p:spPr>
      </p:pic>
      <p:sp>
        <p:nvSpPr>
          <p:cNvPr id="8" name="Espace réservé du contenu 9"/>
          <p:cNvSpPr>
            <a:spLocks noGrp="1"/>
          </p:cNvSpPr>
          <p:nvPr>
            <p:ph sz="quarter" idx="11"/>
          </p:nvPr>
        </p:nvSpPr>
        <p:spPr>
          <a:xfrm>
            <a:off x="3708400" y="2565400"/>
            <a:ext cx="4679950" cy="3167063"/>
          </a:xfrm>
          <a:prstGeom prst="rect">
            <a:avLst/>
          </a:prstGeom>
        </p:spPr>
        <p:txBody>
          <a:bodyPr/>
          <a:lstStyle>
            <a:lvl1pPr marL="0">
              <a:buNone/>
              <a:defRPr sz="2400" b="1"/>
            </a:lvl1pPr>
          </a:lstStyle>
          <a:p>
            <a:pPr lvl="0"/>
            <a:r>
              <a:rPr lang="en-CA"/>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457200" y="6356350"/>
            <a:ext cx="2133600" cy="365125"/>
          </a:xfrm>
          <a:prstGeom prst="rect">
            <a:avLst/>
          </a:prstGeom>
        </p:spPr>
        <p:txBody>
          <a:bodyPr/>
          <a:lstStyle/>
          <a:p>
            <a:fld id="{DDFD91FC-FBF4-D94E-86E6-B4B689A1F1FE}" type="datetimeFigureOut">
              <a:rPr lang="en-US" smtClean="0"/>
              <a:t>3/12/2018</a:t>
            </a:fld>
            <a:endParaRPr lang="en-US" dirty="0"/>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A902E2A4-6F66-1040-965B-24061A4FCBC1}" type="slidenum">
              <a:rPr lang="en-US" smtClean="0"/>
              <a:t>‹#›</a:t>
            </a:fld>
            <a:endParaRPr lang="en-US" dirty="0"/>
          </a:p>
        </p:txBody>
      </p:sp>
      <p:pic>
        <p:nvPicPr>
          <p:cNvPr id="7" name="Picture 2" descr="Fond_TFChem_couv.png                                           0002CEE9Macintosh HD                   C05FEEFA:"/>
          <p:cNvPicPr>
            <a:picLocks noChangeAspect="1" noChangeArrowheads="1"/>
          </p:cNvPicPr>
          <p:nvPr/>
        </p:nvPicPr>
        <p:blipFill>
          <a:blip r:embed="rId2" cstate="print"/>
          <a:srcRect t="17740" r="29143" b="12228"/>
          <a:stretch>
            <a:fillRect/>
          </a:stretch>
        </p:blipFill>
        <p:spPr bwMode="auto">
          <a:xfrm>
            <a:off x="0" y="1219200"/>
            <a:ext cx="6477000" cy="4800600"/>
          </a:xfrm>
          <a:prstGeom prst="rect">
            <a:avLst/>
          </a:prstGeom>
          <a:noFill/>
          <a:ln w="9525">
            <a:noFill/>
            <a:miter lim="800000"/>
            <a:headEnd/>
            <a:tailEnd/>
          </a:ln>
        </p:spPr>
      </p:pic>
      <p:pic>
        <p:nvPicPr>
          <p:cNvPr id="8" name="Picture 3" descr="Fond_TFChem_couv.png                                           0002CEE9Macintosh HD                   C05FEEFA:"/>
          <p:cNvPicPr>
            <a:picLocks noChangeAspect="1" noChangeArrowheads="1"/>
          </p:cNvPicPr>
          <p:nvPr/>
        </p:nvPicPr>
        <p:blipFill>
          <a:blip r:embed="rId2" cstate="print"/>
          <a:srcRect l="70859" t="67809" r="4134" b="7735"/>
          <a:stretch>
            <a:fillRect/>
          </a:stretch>
        </p:blipFill>
        <p:spPr bwMode="auto">
          <a:xfrm>
            <a:off x="6324600" y="76200"/>
            <a:ext cx="2743200" cy="2011363"/>
          </a:xfrm>
          <a:prstGeom prst="rect">
            <a:avLst/>
          </a:prstGeom>
          <a:noFill/>
          <a:ln w="9525">
            <a:noFill/>
            <a:miter lim="800000"/>
            <a:headEnd/>
            <a:tailEnd/>
          </a:ln>
        </p:spPr>
      </p:pic>
      <p:sp>
        <p:nvSpPr>
          <p:cNvPr id="9" name="Espace réservé du texte 9"/>
          <p:cNvSpPr>
            <a:spLocks noGrp="1"/>
          </p:cNvSpPr>
          <p:nvPr>
            <p:ph type="body" sz="quarter" idx="13"/>
          </p:nvPr>
        </p:nvSpPr>
        <p:spPr>
          <a:xfrm>
            <a:off x="179388" y="260350"/>
            <a:ext cx="6121400" cy="1081088"/>
          </a:xfrm>
          <a:prstGeom prst="rect">
            <a:avLst/>
          </a:prstGeom>
        </p:spPr>
        <p:txBody>
          <a:bodyPr/>
          <a:lstStyle>
            <a:lvl1pPr marL="0" algn="l">
              <a:buNone/>
              <a:defRPr b="1"/>
            </a:lvl1pPr>
          </a:lstStyle>
          <a:p>
            <a:pPr lvl="0"/>
            <a:r>
              <a:rPr lang="en-CA"/>
              <a:t>Click to edit Master text styles</a:t>
            </a:r>
          </a:p>
        </p:txBody>
      </p:sp>
      <p:sp>
        <p:nvSpPr>
          <p:cNvPr id="10" name="Espace réservé du texte 11"/>
          <p:cNvSpPr>
            <a:spLocks noGrp="1"/>
          </p:cNvSpPr>
          <p:nvPr>
            <p:ph type="body" sz="quarter" idx="14"/>
          </p:nvPr>
        </p:nvSpPr>
        <p:spPr>
          <a:xfrm>
            <a:off x="6659563" y="2420938"/>
            <a:ext cx="2016125" cy="3168650"/>
          </a:xfrm>
          <a:prstGeom prst="rect">
            <a:avLst/>
          </a:prstGeom>
        </p:spPr>
        <p:txBody>
          <a:bodyPr/>
          <a:lstStyle>
            <a:lvl1pPr marL="0">
              <a:buNone/>
              <a:defRPr sz="2400" b="0" baseline="0"/>
            </a:lvl1pPr>
          </a:lstStyle>
          <a:p>
            <a:pPr lvl="0"/>
            <a:r>
              <a:rPr lang="en-CA"/>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609600"/>
          </a:xfrm>
        </p:spPr>
        <p:txBody>
          <a:bodyPr/>
          <a:lstStyle/>
          <a:p>
            <a:r>
              <a:rPr lang="en-CA"/>
              <a:t>Click to edit Master title style</a:t>
            </a:r>
          </a:p>
        </p:txBody>
      </p:sp>
      <p:sp>
        <p:nvSpPr>
          <p:cNvPr id="3" name="Table Placeholder 2"/>
          <p:cNvSpPr>
            <a:spLocks noGrp="1"/>
          </p:cNvSpPr>
          <p:nvPr>
            <p:ph type="tbl" idx="1"/>
          </p:nvPr>
        </p:nvSpPr>
        <p:spPr>
          <a:xfrm>
            <a:off x="685800" y="1447800"/>
            <a:ext cx="7772400" cy="4114800"/>
          </a:xfrm>
        </p:spPr>
        <p:txBody>
          <a:bodyPr/>
          <a:lstStyle/>
          <a:p>
            <a:endParaRPr lang="en-CA" dirty="0"/>
          </a:p>
        </p:txBody>
      </p:sp>
      <p:sp>
        <p:nvSpPr>
          <p:cNvPr id="4" name="Footer Placeholder 3"/>
          <p:cNvSpPr>
            <a:spLocks noGrp="1"/>
          </p:cNvSpPr>
          <p:nvPr>
            <p:ph type="ftr" sz="quarter" idx="10"/>
          </p:nvPr>
        </p:nvSpPr>
        <p:spPr>
          <a:xfrm>
            <a:off x="3124200" y="6477000"/>
            <a:ext cx="2895600" cy="45720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1"/>
          </p:nvPr>
        </p:nvSpPr>
        <p:spPr>
          <a:xfrm>
            <a:off x="8001000" y="6629400"/>
            <a:ext cx="1143000" cy="152400"/>
          </a:xfrm>
          <a:prstGeom prst="rect">
            <a:avLst/>
          </a:prstGeom>
        </p:spPr>
        <p:txBody>
          <a:bodyPr/>
          <a:lstStyle>
            <a:lvl1pPr>
              <a:defRPr/>
            </a:lvl1pPr>
          </a:lstStyle>
          <a:p>
            <a:fld id="{EFBEA946-202E-D640-B2A4-F4757117D788}" type="slidenum">
              <a:rPr lang="en-GB"/>
              <a:pPr/>
              <a:t>‹#›</a:t>
            </a:fld>
            <a:endParaRPr lang="en-GB" dirty="0"/>
          </a:p>
        </p:txBody>
      </p:sp>
    </p:spTree>
    <p:extLst>
      <p:ext uri="{BB962C8B-B14F-4D97-AF65-F5344CB8AC3E}">
        <p14:creationId xmlns:p14="http://schemas.microsoft.com/office/powerpoint/2010/main" val="32033206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10" name="Picture 8" descr="Sirona_PPT_Cover_White.png"/>
          <p:cNvPicPr>
            <a:picLocks noChangeAspect="1"/>
          </p:cNvPicPr>
          <p:nvPr/>
        </p:nvPicPr>
        <p:blipFill>
          <a:blip r:embed="rId2" cstate="print"/>
          <a:srcRect/>
          <a:stretch>
            <a:fillRect/>
          </a:stretch>
        </p:blipFill>
        <p:spPr bwMode="auto">
          <a:xfrm>
            <a:off x="9525" y="9525"/>
            <a:ext cx="9124950" cy="6838950"/>
          </a:xfrm>
          <a:prstGeom prst="rect">
            <a:avLst/>
          </a:prstGeom>
          <a:noFill/>
          <a:ln w="9525">
            <a:noFill/>
            <a:miter lim="800000"/>
            <a:headEnd/>
            <a:tailEnd/>
          </a:ln>
        </p:spPr>
      </p:pic>
      <p:sp>
        <p:nvSpPr>
          <p:cNvPr id="2" name="Title 1"/>
          <p:cNvSpPr>
            <a:spLocks noGrp="1"/>
          </p:cNvSpPr>
          <p:nvPr>
            <p:ph type="ctrTitle"/>
          </p:nvPr>
        </p:nvSpPr>
        <p:spPr>
          <a:xfrm>
            <a:off x="1676398" y="2209800"/>
            <a:ext cx="6629402" cy="1470025"/>
          </a:xfrm>
        </p:spPr>
        <p:txBody>
          <a:bodyPr/>
          <a:lstStyle>
            <a:lvl1pPr>
              <a:defRPr>
                <a:solidFill>
                  <a:srgbClr val="455560"/>
                </a:solidFill>
              </a:defRPr>
            </a:lvl1pPr>
          </a:lstStyle>
          <a:p>
            <a:r>
              <a:rPr lang="en-CA"/>
              <a:t>Click to edit Master title style</a:t>
            </a:r>
            <a:endParaRPr lang="en-US" dirty="0"/>
          </a:p>
        </p:txBody>
      </p:sp>
      <p:sp>
        <p:nvSpPr>
          <p:cNvPr id="3" name="Subtitle 2"/>
          <p:cNvSpPr>
            <a:spLocks noGrp="1"/>
          </p:cNvSpPr>
          <p:nvPr>
            <p:ph type="subTitle" idx="1"/>
          </p:nvPr>
        </p:nvSpPr>
        <p:spPr>
          <a:xfrm>
            <a:off x="1698172" y="36576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dirty="0"/>
          </a:p>
        </p:txBody>
      </p:sp>
      <p:pic>
        <p:nvPicPr>
          <p:cNvPr id="8" name="Picture 6" descr="logo.png"/>
          <p:cNvPicPr>
            <a:picLocks noChangeAspect="1"/>
          </p:cNvPicPr>
          <p:nvPr/>
        </p:nvPicPr>
        <p:blipFill>
          <a:blip r:embed="rId3" cstate="print"/>
          <a:srcRect/>
          <a:stretch>
            <a:fillRect/>
          </a:stretch>
        </p:blipFill>
        <p:spPr bwMode="auto">
          <a:xfrm>
            <a:off x="381000" y="1295400"/>
            <a:ext cx="3225800" cy="949325"/>
          </a:xfrm>
          <a:prstGeom prst="rect">
            <a:avLst/>
          </a:prstGeom>
          <a:noFill/>
          <a:ln w="9525">
            <a:noFill/>
            <a:miter lim="800000"/>
            <a:headEnd/>
            <a:tailEnd/>
          </a:ln>
        </p:spPr>
      </p:pic>
      <p:pic>
        <p:nvPicPr>
          <p:cNvPr id="9" name="Picture 3" descr="molecule_skd188013sdc.png"/>
          <p:cNvPicPr>
            <a:picLocks noChangeAspect="1"/>
          </p:cNvPicPr>
          <p:nvPr/>
        </p:nvPicPr>
        <p:blipFill>
          <a:blip r:embed="rId4" cstate="print"/>
          <a:srcRect/>
          <a:stretch>
            <a:fillRect/>
          </a:stretch>
        </p:blipFill>
        <p:spPr bwMode="auto">
          <a:xfrm>
            <a:off x="5040000" y="3182400"/>
            <a:ext cx="4997450" cy="499745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9" name="Picture 5" descr="Sirona_PPT_Cover.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2133600" y="3254375"/>
            <a:ext cx="6400800" cy="1470025"/>
          </a:xfrm>
        </p:spPr>
        <p:txBody>
          <a:bodyPr/>
          <a:lstStyle>
            <a:lvl1pPr>
              <a:defRPr>
                <a:solidFill>
                  <a:schemeClr val="tx1">
                    <a:lumMod val="65000"/>
                    <a:lumOff val="35000"/>
                  </a:schemeClr>
                </a:solidFill>
              </a:defRPr>
            </a:lvl1pPr>
          </a:lstStyle>
          <a:p>
            <a:r>
              <a:rPr lang="en-CA"/>
              <a:t>Click to edit Master title style</a:t>
            </a:r>
            <a:endParaRPr lang="en-US" dirty="0"/>
          </a:p>
        </p:txBody>
      </p:sp>
      <p:sp>
        <p:nvSpPr>
          <p:cNvPr id="3" name="Subtitle 2"/>
          <p:cNvSpPr>
            <a:spLocks noGrp="1"/>
          </p:cNvSpPr>
          <p:nvPr>
            <p:ph type="subTitle" idx="1"/>
          </p:nvPr>
        </p:nvSpPr>
        <p:spPr>
          <a:xfrm>
            <a:off x="2133600" y="4800600"/>
            <a:ext cx="6400800" cy="1752600"/>
          </a:xfrm>
        </p:spPr>
        <p:txBody>
          <a:bodyPr/>
          <a:lstStyle>
            <a:lvl1pPr marL="0" indent="0" algn="l">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dirty="0"/>
          </a:p>
        </p:txBody>
      </p:sp>
      <p:pic>
        <p:nvPicPr>
          <p:cNvPr id="8" name="Picture 6" descr="logo.png"/>
          <p:cNvPicPr>
            <a:picLocks noChangeAspect="1"/>
          </p:cNvPicPr>
          <p:nvPr/>
        </p:nvPicPr>
        <p:blipFill>
          <a:blip r:embed="rId3" cstate="print"/>
          <a:srcRect/>
          <a:stretch>
            <a:fillRect/>
          </a:stretch>
        </p:blipFill>
        <p:spPr bwMode="auto">
          <a:xfrm>
            <a:off x="889000" y="2209800"/>
            <a:ext cx="3225800" cy="949325"/>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7" name="Picture 5" descr="Sirona_PPT_Cover.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1676398" y="2209800"/>
            <a:ext cx="6477002" cy="1470025"/>
          </a:xfrm>
        </p:spPr>
        <p:txBody>
          <a:bodyPr/>
          <a:lstStyle/>
          <a:p>
            <a:r>
              <a:rPr lang="en-CA"/>
              <a:t>Click to edit Master title style</a:t>
            </a:r>
            <a:endParaRPr lang="en-US" dirty="0"/>
          </a:p>
        </p:txBody>
      </p:sp>
      <p:sp>
        <p:nvSpPr>
          <p:cNvPr id="3" name="Subtitle 2"/>
          <p:cNvSpPr>
            <a:spLocks noGrp="1"/>
          </p:cNvSpPr>
          <p:nvPr>
            <p:ph type="subTitle" idx="1"/>
          </p:nvPr>
        </p:nvSpPr>
        <p:spPr>
          <a:xfrm>
            <a:off x="1698172" y="36576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dirty="0"/>
          </a:p>
        </p:txBody>
      </p:sp>
      <p:pic>
        <p:nvPicPr>
          <p:cNvPr id="8" name="Picture 6" descr="logo.png"/>
          <p:cNvPicPr>
            <a:picLocks noChangeAspect="1"/>
          </p:cNvPicPr>
          <p:nvPr/>
        </p:nvPicPr>
        <p:blipFill>
          <a:blip r:embed="rId3" cstate="print"/>
          <a:srcRect/>
          <a:stretch>
            <a:fillRect/>
          </a:stretch>
        </p:blipFill>
        <p:spPr bwMode="auto">
          <a:xfrm>
            <a:off x="381000" y="1295400"/>
            <a:ext cx="3225800" cy="949325"/>
          </a:xfrm>
          <a:prstGeom prst="rect">
            <a:avLst/>
          </a:prstGeom>
          <a:noFill/>
          <a:ln w="9525">
            <a:noFill/>
            <a:miter lim="800000"/>
            <a:headEnd/>
            <a:tailEnd/>
          </a:ln>
        </p:spPr>
      </p:pic>
      <p:pic>
        <p:nvPicPr>
          <p:cNvPr id="9" name="Picture 3" descr="molecule_skd188013sdc.png"/>
          <p:cNvPicPr>
            <a:picLocks noChangeAspect="1"/>
          </p:cNvPicPr>
          <p:nvPr/>
        </p:nvPicPr>
        <p:blipFill>
          <a:blip r:embed="rId4" cstate="print"/>
          <a:srcRect/>
          <a:stretch>
            <a:fillRect/>
          </a:stretch>
        </p:blipFill>
        <p:spPr bwMode="auto">
          <a:xfrm>
            <a:off x="5040000" y="3182400"/>
            <a:ext cx="4997450" cy="4997450"/>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11" name="Rectangle 10"/>
          <p:cNvSpPr>
            <a:spLocks noChangeArrowheads="1"/>
          </p:cNvSpPr>
          <p:nvPr/>
        </p:nvSpPr>
        <p:spPr bwMode="auto">
          <a:xfrm>
            <a:off x="0" y="0"/>
            <a:ext cx="9144000" cy="6858000"/>
          </a:xfrm>
          <a:prstGeom prst="rect">
            <a:avLst/>
          </a:prstGeom>
          <a:solidFill>
            <a:srgbClr val="ECF0F2"/>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pic>
        <p:nvPicPr>
          <p:cNvPr id="12" name="Picture 6" descr="Sirona_PPT_swirl_white.png"/>
          <p:cNvPicPr>
            <a:picLocks noChangeAspect="1"/>
          </p:cNvPicPr>
          <p:nvPr/>
        </p:nvPicPr>
        <p:blipFill>
          <a:blip r:embed="rId2" cstate="print"/>
          <a:srcRect/>
          <a:stretch>
            <a:fillRect/>
          </a:stretch>
        </p:blipFill>
        <p:spPr bwMode="auto">
          <a:xfrm>
            <a:off x="-2257425" y="3924300"/>
            <a:ext cx="12188825" cy="2543175"/>
          </a:xfrm>
          <a:prstGeom prst="rect">
            <a:avLst/>
          </a:prstGeom>
          <a:noFill/>
          <a:ln w="9525">
            <a:noFill/>
            <a:miter lim="800000"/>
            <a:headEnd/>
            <a:tailEnd/>
          </a:ln>
        </p:spPr>
      </p:pic>
      <p:sp>
        <p:nvSpPr>
          <p:cNvPr id="2" name="Title 1"/>
          <p:cNvSpPr>
            <a:spLocks noGrp="1"/>
          </p:cNvSpPr>
          <p:nvPr>
            <p:ph type="ctrTitle"/>
          </p:nvPr>
        </p:nvSpPr>
        <p:spPr>
          <a:xfrm>
            <a:off x="2133600" y="3254375"/>
            <a:ext cx="7772400" cy="1470025"/>
          </a:xfrm>
        </p:spPr>
        <p:txBody>
          <a:bodyPr/>
          <a:lstStyle>
            <a:lvl1pPr>
              <a:defRPr>
                <a:solidFill>
                  <a:schemeClr val="tx1">
                    <a:lumMod val="65000"/>
                    <a:lumOff val="35000"/>
                  </a:schemeClr>
                </a:solidFill>
              </a:defRPr>
            </a:lvl1pPr>
          </a:lstStyle>
          <a:p>
            <a:r>
              <a:rPr lang="en-CA"/>
              <a:t>Click to edit Master title style</a:t>
            </a:r>
            <a:endParaRPr lang="en-US" dirty="0"/>
          </a:p>
        </p:txBody>
      </p:sp>
      <p:sp>
        <p:nvSpPr>
          <p:cNvPr id="3" name="Subtitle 2"/>
          <p:cNvSpPr>
            <a:spLocks noGrp="1"/>
          </p:cNvSpPr>
          <p:nvPr>
            <p:ph type="subTitle" idx="1"/>
          </p:nvPr>
        </p:nvSpPr>
        <p:spPr>
          <a:xfrm>
            <a:off x="2133600" y="4800600"/>
            <a:ext cx="6400800" cy="1752600"/>
          </a:xfrm>
        </p:spPr>
        <p:txBody>
          <a:bodyPr/>
          <a:lstStyle>
            <a:lvl1pPr marL="0" indent="0" algn="l">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dirty="0"/>
          </a:p>
        </p:txBody>
      </p:sp>
      <p:pic>
        <p:nvPicPr>
          <p:cNvPr id="8" name="Picture 6" descr="logo.png"/>
          <p:cNvPicPr>
            <a:picLocks noChangeAspect="1"/>
          </p:cNvPicPr>
          <p:nvPr/>
        </p:nvPicPr>
        <p:blipFill>
          <a:blip r:embed="rId3" cstate="print"/>
          <a:srcRect/>
          <a:stretch>
            <a:fillRect/>
          </a:stretch>
        </p:blipFill>
        <p:spPr bwMode="auto">
          <a:xfrm>
            <a:off x="889000" y="2209800"/>
            <a:ext cx="3225800" cy="949325"/>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a:spLocks noChangeArrowheads="1"/>
          </p:cNvSpPr>
          <p:nvPr/>
        </p:nvSpPr>
        <p:spPr bwMode="auto">
          <a:xfrm>
            <a:off x="0" y="0"/>
            <a:ext cx="9144000" cy="6858000"/>
          </a:xfrm>
          <a:prstGeom prst="rect">
            <a:avLst/>
          </a:prstGeom>
          <a:solidFill>
            <a:srgbClr val="ECF0F2"/>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pic>
        <p:nvPicPr>
          <p:cNvPr id="12" name="Picture 6" descr="Sirona_PPT_swirl_white.png"/>
          <p:cNvPicPr>
            <a:picLocks noChangeAspect="1"/>
          </p:cNvPicPr>
          <p:nvPr/>
        </p:nvPicPr>
        <p:blipFill>
          <a:blip r:embed="rId2" cstate="print"/>
          <a:srcRect/>
          <a:stretch>
            <a:fillRect/>
          </a:stretch>
        </p:blipFill>
        <p:spPr bwMode="auto">
          <a:xfrm>
            <a:off x="-2257425" y="3924300"/>
            <a:ext cx="12188825" cy="2543175"/>
          </a:xfrm>
          <a:prstGeom prst="rect">
            <a:avLst/>
          </a:prstGeom>
          <a:noFill/>
          <a:ln w="9525">
            <a:noFill/>
            <a:miter lim="800000"/>
            <a:headEnd/>
            <a:tailEnd/>
          </a:ln>
        </p:spPr>
      </p:pic>
      <p:sp>
        <p:nvSpPr>
          <p:cNvPr id="2" name="Title 1"/>
          <p:cNvSpPr>
            <a:spLocks noGrp="1"/>
          </p:cNvSpPr>
          <p:nvPr>
            <p:ph type="ctrTitle"/>
          </p:nvPr>
        </p:nvSpPr>
        <p:spPr>
          <a:xfrm>
            <a:off x="1676398" y="2209800"/>
            <a:ext cx="7772400" cy="1470025"/>
          </a:xfrm>
        </p:spPr>
        <p:txBody>
          <a:bodyPr/>
          <a:lstStyle/>
          <a:p>
            <a:r>
              <a:rPr lang="en-CA"/>
              <a:t>Click to edit Master title style</a:t>
            </a:r>
            <a:endParaRPr lang="en-US" dirty="0"/>
          </a:p>
        </p:txBody>
      </p:sp>
      <p:sp>
        <p:nvSpPr>
          <p:cNvPr id="3" name="Subtitle 2"/>
          <p:cNvSpPr>
            <a:spLocks noGrp="1"/>
          </p:cNvSpPr>
          <p:nvPr>
            <p:ph type="subTitle" idx="1"/>
          </p:nvPr>
        </p:nvSpPr>
        <p:spPr>
          <a:xfrm>
            <a:off x="1698172" y="36576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DFD91FC-FBF4-D94E-86E6-B4B689A1F1FE}" type="datetimeFigureOut">
              <a:rPr lang="en-US" smtClean="0"/>
              <a:t>3/12/2018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902E2A4-6F66-1040-965B-24061A4FCBC1}" type="slidenum">
              <a:rPr lang="en-US" smtClean="0"/>
              <a:t>‹#›</a:t>
            </a:fld>
            <a:endParaRPr lang="en-US" dirty="0"/>
          </a:p>
        </p:txBody>
      </p:sp>
      <p:pic>
        <p:nvPicPr>
          <p:cNvPr id="8" name="Picture 6" descr="logo.png"/>
          <p:cNvPicPr>
            <a:picLocks noChangeAspect="1"/>
          </p:cNvPicPr>
          <p:nvPr/>
        </p:nvPicPr>
        <p:blipFill>
          <a:blip r:embed="rId3" cstate="print"/>
          <a:srcRect/>
          <a:stretch>
            <a:fillRect/>
          </a:stretch>
        </p:blipFill>
        <p:spPr bwMode="auto">
          <a:xfrm>
            <a:off x="381000" y="1295400"/>
            <a:ext cx="3225800" cy="949325"/>
          </a:xfrm>
          <a:prstGeom prst="rect">
            <a:avLst/>
          </a:prstGeom>
          <a:noFill/>
          <a:ln w="9525">
            <a:noFill/>
            <a:miter lim="800000"/>
            <a:headEnd/>
            <a:tailEnd/>
          </a:ln>
        </p:spPr>
      </p:pic>
      <p:pic>
        <p:nvPicPr>
          <p:cNvPr id="9" name="Picture 3" descr="molecule_skd188013sdc.png"/>
          <p:cNvPicPr>
            <a:picLocks noChangeAspect="1"/>
          </p:cNvPicPr>
          <p:nvPr/>
        </p:nvPicPr>
        <p:blipFill>
          <a:blip r:embed="rId4" cstate="print"/>
          <a:srcRect/>
          <a:stretch>
            <a:fillRect/>
          </a:stretch>
        </p:blipFill>
        <p:spPr bwMode="auto">
          <a:xfrm>
            <a:off x="5041387" y="3181792"/>
            <a:ext cx="4997450" cy="4997450"/>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0" y="0"/>
            <a:ext cx="9144000" cy="990600"/>
          </a:xfrm>
          <a:prstGeom prst="rect">
            <a:avLst/>
          </a:prstGeom>
          <a:solidFill>
            <a:srgbClr val="FFF200">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198438"/>
            <a:ext cx="8229600" cy="639762"/>
          </a:xfrm>
        </p:spPr>
        <p:txBody>
          <a:bodyPr/>
          <a:lstStyle/>
          <a:p>
            <a:r>
              <a:rPr lang="en-CA"/>
              <a:t>Click to edit Master title style</a:t>
            </a:r>
            <a:endParaRPr lang="en-US" dirty="0"/>
          </a:p>
        </p:txBody>
      </p:sp>
      <p:sp>
        <p:nvSpPr>
          <p:cNvPr id="3" name="Content Placeholder 2"/>
          <p:cNvSpPr>
            <a:spLocks noGrp="1"/>
          </p:cNvSpPr>
          <p:nvPr>
            <p:ph idx="1"/>
          </p:nvPr>
        </p:nvSpPr>
        <p:spPr>
          <a:xfrm>
            <a:off x="457200" y="1371600"/>
            <a:ext cx="8229600" cy="4754563"/>
          </a:xfrm>
        </p:spPr>
        <p:txBody>
          <a:bodyPr>
            <a:normAutofit/>
          </a:bodyPr>
          <a:lstStyle>
            <a:lvl1pPr>
              <a:lnSpc>
                <a:spcPct val="100000"/>
              </a:lnSpc>
              <a:spcAft>
                <a:spcPts val="600"/>
              </a:spcAft>
              <a:defRPr sz="3200"/>
            </a:lvl1pPr>
            <a:lvl2pPr>
              <a:lnSpc>
                <a:spcPct val="100000"/>
              </a:lnSpc>
              <a:spcAft>
                <a:spcPts val="600"/>
              </a:spcAft>
              <a:defRPr sz="2800"/>
            </a:lvl2pPr>
            <a:lvl3pPr>
              <a:lnSpc>
                <a:spcPct val="100000"/>
              </a:lnSpc>
              <a:spcAft>
                <a:spcPts val="600"/>
              </a:spcAft>
              <a:defRPr sz="2800"/>
            </a:lvl3pPr>
            <a:lvl4pPr>
              <a:lnSpc>
                <a:spcPct val="100000"/>
              </a:lnSpc>
              <a:spcAft>
                <a:spcPts val="600"/>
              </a:spcAft>
              <a:defRPr sz="2000"/>
            </a:lvl4pPr>
            <a:lvl5pPr>
              <a:lnSpc>
                <a:spcPct val="100000"/>
              </a:lnSpc>
              <a:spcAft>
                <a:spcPts val="600"/>
              </a:spcAft>
              <a:defRPr sz="200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CA"/>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0" y="0"/>
            <a:ext cx="9144000" cy="990600"/>
          </a:xfrm>
          <a:prstGeom prst="rect">
            <a:avLst/>
          </a:prstGeom>
          <a:solidFill>
            <a:srgbClr val="FFF200">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74638"/>
            <a:ext cx="8229600" cy="487362"/>
          </a:xfrm>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8" descr="Sirona_PPT_Cover_White.png"/>
          <p:cNvPicPr>
            <a:picLocks noChangeAspect="1"/>
          </p:cNvPicPr>
          <p:nvPr/>
        </p:nvPicPr>
        <p:blipFill>
          <a:blip r:embed="rId18" cstate="print">
            <a:alphaModFix amt="78000"/>
          </a:blip>
          <a:srcRect/>
          <a:stretch>
            <a:fillRect/>
          </a:stretch>
        </p:blipFill>
        <p:spPr bwMode="auto">
          <a:xfrm>
            <a:off x="0" y="0"/>
            <a:ext cx="9134475" cy="6848475"/>
          </a:xfrm>
          <a:prstGeom prst="rect">
            <a:avLst/>
          </a:prstGeom>
          <a:noFill/>
          <a:ln w="9525">
            <a:noFill/>
            <a:miter lim="800000"/>
            <a:headEnd/>
            <a:tailEnd/>
          </a:ln>
        </p:spPr>
      </p:pic>
      <p:sp>
        <p:nvSpPr>
          <p:cNvPr id="2" name="Title Placeholder 1"/>
          <p:cNvSpPr>
            <a:spLocks noGrp="1"/>
          </p:cNvSpPr>
          <p:nvPr>
            <p:ph type="title"/>
          </p:nvPr>
        </p:nvSpPr>
        <p:spPr>
          <a:xfrm>
            <a:off x="457200" y="274638"/>
            <a:ext cx="8229600" cy="715962"/>
          </a:xfrm>
          <a:prstGeom prst="rect">
            <a:avLst/>
          </a:prstGeom>
        </p:spPr>
        <p:txBody>
          <a:bodyPr vert="horz" lIns="91440" tIns="45720" rIns="91440" bIns="45720" rtlCol="0" anchor="ctr">
            <a:normAutofit/>
          </a:bodyPr>
          <a:lstStyle/>
          <a:p>
            <a:r>
              <a:rPr lang="en-CA"/>
              <a:t>Click to edit Master title style</a:t>
            </a:r>
            <a:endParaRPr lang="en-US" dirty="0"/>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pic>
        <p:nvPicPr>
          <p:cNvPr id="7" name="Picture 9" descr="logo.png"/>
          <p:cNvPicPr>
            <a:picLocks noChangeAspect="1"/>
          </p:cNvPicPr>
          <p:nvPr/>
        </p:nvPicPr>
        <p:blipFill>
          <a:blip r:embed="rId19" cstate="print"/>
          <a:srcRect/>
          <a:stretch>
            <a:fillRect/>
          </a:stretch>
        </p:blipFill>
        <p:spPr bwMode="auto">
          <a:xfrm>
            <a:off x="7086601" y="6154759"/>
            <a:ext cx="1600200" cy="471466"/>
          </a:xfrm>
          <a:prstGeom prst="rect">
            <a:avLst/>
          </a:prstGeom>
          <a:noFill/>
          <a:ln w="9525">
            <a:noFill/>
            <a:miter lim="800000"/>
            <a:headEnd/>
            <a:tailEnd/>
          </a:ln>
        </p:spPr>
      </p:pic>
      <p:sp>
        <p:nvSpPr>
          <p:cNvPr id="6" name="TextBox 5"/>
          <p:cNvSpPr txBox="1"/>
          <p:nvPr/>
        </p:nvSpPr>
        <p:spPr>
          <a:xfrm>
            <a:off x="228600" y="6352401"/>
            <a:ext cx="2926976" cy="276999"/>
          </a:xfrm>
          <a:prstGeom prst="rect">
            <a:avLst/>
          </a:prstGeom>
          <a:noFill/>
        </p:spPr>
        <p:txBody>
          <a:bodyPr wrap="square" rtlCol="0">
            <a:spAutoFit/>
          </a:bodyPr>
          <a:lstStyle/>
          <a:p>
            <a:pPr rtl="0"/>
            <a:r>
              <a:rPr sz="1200" b="0" dirty="0" err="1">
                <a:solidFill>
                  <a:srgbClr val="455560"/>
                </a:solidFill>
                <a:latin typeface="Arial" pitchFamily="34" charset="0"/>
                <a:cs typeface="Arial" pitchFamily="34" charset="0"/>
              </a:rPr>
              <a:t>多伦多证券交易所创业板块代码：SBM</a:t>
            </a:r>
            <a:endParaRPr sz="1200" b="0" dirty="0">
              <a:solidFill>
                <a:srgbClr val="455560"/>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spcBef>
          <a:spcPct val="0"/>
        </a:spcBef>
        <a:buNone/>
        <a:defRPr sz="3200" b="1" kern="1200">
          <a:solidFill>
            <a:srgbClr val="45556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200" kern="1200">
          <a:solidFill>
            <a:srgbClr val="455560"/>
          </a:solidFill>
          <a:latin typeface="Arial" pitchFamily="34" charset="0"/>
          <a:ea typeface="+mn-ea"/>
          <a:cs typeface="Arial" pitchFamily="34" charset="0"/>
        </a:defRPr>
      </a:lvl1pPr>
      <a:lvl2pPr marL="742950" indent="-285750" algn="l" defTabSz="914400" rtl="0" eaLnBrk="1" latinLnBrk="0" hangingPunct="1">
        <a:spcBef>
          <a:spcPct val="20000"/>
        </a:spcBef>
        <a:buSzPct val="75000"/>
        <a:buFont typeface="Courier New" pitchFamily="49" charset="0"/>
        <a:buChar char="o"/>
        <a:defRPr sz="1800" kern="1200">
          <a:solidFill>
            <a:srgbClr val="455560"/>
          </a:solidFill>
          <a:latin typeface="Arial" pitchFamily="34" charset="0"/>
          <a:ea typeface="+mn-ea"/>
          <a:cs typeface="Arial" pitchFamily="34" charset="0"/>
        </a:defRPr>
      </a:lvl2pPr>
      <a:lvl3pPr marL="1143000" indent="-228600" algn="l" defTabSz="914400" rtl="0" eaLnBrk="1" latinLnBrk="0" hangingPunct="1">
        <a:spcBef>
          <a:spcPct val="20000"/>
        </a:spcBef>
        <a:buSzPct val="75000"/>
        <a:buFont typeface="Courier New" pitchFamily="49" charset="0"/>
        <a:buChar char="o"/>
        <a:defRPr sz="1400" kern="1200">
          <a:solidFill>
            <a:srgbClr val="455560"/>
          </a:solidFill>
          <a:latin typeface="Arial" pitchFamily="34" charset="0"/>
          <a:ea typeface="+mn-ea"/>
          <a:cs typeface="Arial" pitchFamily="34" charset="0"/>
        </a:defRPr>
      </a:lvl3pPr>
      <a:lvl4pPr marL="1600200" indent="-228600" algn="l" defTabSz="914400" rtl="0" eaLnBrk="1" latinLnBrk="0" hangingPunct="1">
        <a:spcBef>
          <a:spcPct val="20000"/>
        </a:spcBef>
        <a:buSzPct val="75000"/>
        <a:buFont typeface="Courier New" pitchFamily="49" charset="0"/>
        <a:buChar char="o"/>
        <a:defRPr sz="1400" kern="1200">
          <a:solidFill>
            <a:srgbClr val="455560"/>
          </a:solidFill>
          <a:latin typeface="Arial" pitchFamily="34" charset="0"/>
          <a:ea typeface="+mn-ea"/>
          <a:cs typeface="Arial" pitchFamily="34" charset="0"/>
        </a:defRPr>
      </a:lvl4pPr>
      <a:lvl5pPr marL="2057400" indent="-228600" algn="l" defTabSz="914400" rtl="0" eaLnBrk="1" latinLnBrk="0" hangingPunct="1">
        <a:spcBef>
          <a:spcPct val="20000"/>
        </a:spcBef>
        <a:buSzPct val="75000"/>
        <a:buFont typeface="Courier New" pitchFamily="49" charset="0"/>
        <a:buChar char="o"/>
        <a:defRPr sz="1400" kern="1200">
          <a:solidFill>
            <a:srgbClr val="45556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hyperlink" Target="http://www.sironabiochem.com/products/skinlightenin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sironabiochem.com/products/pipeline/"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308845" y="3308724"/>
            <a:ext cx="6400800" cy="1470025"/>
          </a:xfrm>
        </p:spPr>
        <p:txBody>
          <a:bodyPr/>
          <a:lstStyle/>
          <a:p>
            <a:pPr algn="ctr" rtl="0"/>
            <a:r>
              <a:rPr>
                <a:latin typeface="Apple Braille" pitchFamily="2" charset="0"/>
              </a:rPr>
              <a:t>投资者见面会</a:t>
            </a:r>
          </a:p>
        </p:txBody>
      </p:sp>
      <p:sp>
        <p:nvSpPr>
          <p:cNvPr id="3" name="Subtitle 2"/>
          <p:cNvSpPr>
            <a:spLocks noGrp="1"/>
          </p:cNvSpPr>
          <p:nvPr>
            <p:ph type="subTitle" idx="4294967295"/>
          </p:nvPr>
        </p:nvSpPr>
        <p:spPr>
          <a:xfrm>
            <a:off x="3451409" y="4230592"/>
            <a:ext cx="2115671" cy="548157"/>
          </a:xfrm>
        </p:spPr>
        <p:txBody>
          <a:bodyPr>
            <a:normAutofit/>
          </a:bodyPr>
          <a:lstStyle/>
          <a:p>
            <a:pPr marL="0" indent="0" algn="ctr" rtl="0">
              <a:buNone/>
            </a:pPr>
            <a:r>
              <a:rPr sz="2000">
                <a:latin typeface="Apple Braille" pitchFamily="2" charset="0"/>
              </a:rPr>
              <a:t>2018年3月</a:t>
            </a:r>
          </a:p>
        </p:txBody>
      </p:sp>
    </p:spTree>
    <p:extLst>
      <p:ext uri="{BB962C8B-B14F-4D97-AF65-F5344CB8AC3E}">
        <p14:creationId xmlns:p14="http://schemas.microsoft.com/office/powerpoint/2010/main" val="737211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ontent Placeholder 2"/>
          <p:cNvSpPr>
            <a:spLocks noGrp="1"/>
          </p:cNvSpPr>
          <p:nvPr>
            <p:ph idx="1"/>
          </p:nvPr>
        </p:nvSpPr>
        <p:spPr>
          <a:xfrm>
            <a:off x="329613" y="1357534"/>
            <a:ext cx="8411113" cy="4803566"/>
          </a:xfrm>
        </p:spPr>
        <p:txBody>
          <a:bodyPr>
            <a:noAutofit/>
          </a:bodyPr>
          <a:lstStyle/>
          <a:p>
            <a:pPr marL="0" indent="0" rtl="0">
              <a:lnSpc>
                <a:spcPct val="80000"/>
              </a:lnSpc>
              <a:spcBef>
                <a:spcPts val="0"/>
              </a:spcBef>
              <a:buNone/>
            </a:pPr>
            <a:r>
              <a:rPr sz="2400" b="1" dirty="0" err="1">
                <a:solidFill>
                  <a:schemeClr val="tx1"/>
                </a:solidFill>
                <a:latin typeface="Apple Braille" pitchFamily="2" charset="0"/>
              </a:rPr>
              <a:t>但</a:t>
            </a:r>
            <a:r>
              <a:rPr sz="2400" dirty="0" err="1">
                <a:solidFill>
                  <a:schemeClr val="tx1"/>
                </a:solidFill>
                <a:latin typeface="Apple Braille" pitchFamily="2" charset="0"/>
              </a:rPr>
              <a:t>对于碳水化合物，存在开发和商业化滞后，因为存在重大缺点</a:t>
            </a:r>
            <a:r>
              <a:rPr sz="2400" dirty="0">
                <a:solidFill>
                  <a:schemeClr val="tx1"/>
                </a:solidFill>
                <a:latin typeface="Apple Braille" pitchFamily="2" charset="0"/>
              </a:rPr>
              <a:t>：</a:t>
            </a:r>
            <a:r>
              <a:rPr lang="en-US" sz="2400" dirty="0">
                <a:solidFill>
                  <a:schemeClr val="tx1"/>
                </a:solidFill>
                <a:latin typeface="Apple Braille" pitchFamily="2" charset="0"/>
              </a:rPr>
              <a:t/>
            </a:r>
            <a:br>
              <a:rPr lang="en-US" sz="2400" dirty="0">
                <a:solidFill>
                  <a:schemeClr val="tx1"/>
                </a:solidFill>
                <a:latin typeface="Apple Braille" pitchFamily="2" charset="0"/>
              </a:rPr>
            </a:br>
            <a:endParaRPr lang="en-US" sz="2400" dirty="0">
              <a:solidFill>
                <a:schemeClr val="tx1"/>
              </a:solidFill>
              <a:latin typeface="Apple Braille" pitchFamily="2" charset="0"/>
            </a:endParaRPr>
          </a:p>
          <a:p>
            <a:pPr lvl="2" algn="just" rtl="0">
              <a:lnSpc>
                <a:spcPct val="80000"/>
              </a:lnSpc>
              <a:spcBef>
                <a:spcPts val="0"/>
              </a:spcBef>
              <a:buFont typeface="Arial" panose="020B0604020202020204" pitchFamily="34" charset="0"/>
              <a:buChar char="•"/>
            </a:pPr>
            <a:r>
              <a:rPr sz="2400" dirty="0" err="1">
                <a:solidFill>
                  <a:schemeClr val="tx1"/>
                </a:solidFill>
                <a:latin typeface="Apple Braille" pitchFamily="2" charset="0"/>
              </a:rPr>
              <a:t>复杂的合成</a:t>
            </a:r>
            <a:endParaRPr sz="2400" dirty="0">
              <a:solidFill>
                <a:schemeClr val="tx1"/>
              </a:solidFill>
              <a:latin typeface="Apple Braille" pitchFamily="2" charset="0"/>
            </a:endParaRPr>
          </a:p>
          <a:p>
            <a:pPr lvl="2" algn="just" rtl="0">
              <a:lnSpc>
                <a:spcPct val="80000"/>
              </a:lnSpc>
              <a:spcBef>
                <a:spcPts val="0"/>
              </a:spcBef>
              <a:buFont typeface="Arial" panose="020B0604020202020204" pitchFamily="34" charset="0"/>
              <a:buChar char="•"/>
            </a:pPr>
            <a:r>
              <a:rPr sz="2400" dirty="0" err="1">
                <a:solidFill>
                  <a:schemeClr val="tx1"/>
                </a:solidFill>
                <a:latin typeface="Apple Braille" pitchFamily="2" charset="0"/>
              </a:rPr>
              <a:t>不稳定</a:t>
            </a:r>
            <a:r>
              <a:rPr sz="2400" dirty="0">
                <a:solidFill>
                  <a:schemeClr val="tx1"/>
                </a:solidFill>
                <a:latin typeface="Apple Braille" pitchFamily="2" charset="0"/>
              </a:rPr>
              <a:t> - </a:t>
            </a:r>
            <a:r>
              <a:rPr sz="2400" dirty="0" err="1">
                <a:solidFill>
                  <a:schemeClr val="tx1"/>
                </a:solidFill>
                <a:latin typeface="Apple Braille" pitchFamily="2" charset="0"/>
              </a:rPr>
              <a:t>导致低效或有毒副产品</a:t>
            </a:r>
            <a:endParaRPr sz="2400" dirty="0">
              <a:solidFill>
                <a:schemeClr val="tx1"/>
              </a:solidFill>
              <a:latin typeface="Apple Braille" pitchFamily="2" charset="0"/>
            </a:endParaRPr>
          </a:p>
          <a:p>
            <a:pPr lvl="2" algn="just" rtl="0">
              <a:lnSpc>
                <a:spcPct val="80000"/>
              </a:lnSpc>
              <a:spcBef>
                <a:spcPts val="0"/>
              </a:spcBef>
              <a:buFont typeface="Arial" panose="020B0604020202020204" pitchFamily="34" charset="0"/>
              <a:buChar char="•"/>
            </a:pPr>
            <a:r>
              <a:rPr sz="2400" dirty="0" err="1">
                <a:solidFill>
                  <a:schemeClr val="tx1"/>
                </a:solidFill>
                <a:latin typeface="Apple Braille" pitchFamily="2" charset="0"/>
              </a:rPr>
              <a:t>药理性质差</a:t>
            </a:r>
            <a:endParaRPr sz="2400" dirty="0">
              <a:solidFill>
                <a:schemeClr val="tx1"/>
              </a:solidFill>
              <a:latin typeface="Apple Braille" pitchFamily="2" charset="0"/>
            </a:endParaRPr>
          </a:p>
          <a:p>
            <a:pPr marL="0" indent="0" algn="ctr">
              <a:lnSpc>
                <a:spcPct val="80000"/>
              </a:lnSpc>
              <a:spcBef>
                <a:spcPts val="0"/>
              </a:spcBef>
              <a:buNone/>
            </a:pPr>
            <a:endParaRPr lang="en-US" sz="2800" b="1" dirty="0">
              <a:latin typeface="Apple Braille" pitchFamily="2" charset="0"/>
            </a:endParaRPr>
          </a:p>
          <a:p>
            <a:pPr marL="0" indent="0" algn="ctr">
              <a:lnSpc>
                <a:spcPct val="80000"/>
              </a:lnSpc>
              <a:spcBef>
                <a:spcPts val="0"/>
              </a:spcBef>
              <a:buNone/>
            </a:pPr>
            <a:endParaRPr lang="en-US" sz="2800" b="1" dirty="0">
              <a:latin typeface="Apple Braille" pitchFamily="2" charset="0"/>
            </a:endParaRPr>
          </a:p>
          <a:p>
            <a:pPr marL="360363" indent="0" algn="ctr" rtl="0">
              <a:lnSpc>
                <a:spcPct val="80000"/>
              </a:lnSpc>
              <a:spcBef>
                <a:spcPts val="0"/>
              </a:spcBef>
              <a:buNone/>
            </a:pPr>
            <a:r>
              <a:rPr sz="2800" dirty="0" err="1">
                <a:latin typeface="Apple Braille" pitchFamily="2" charset="0"/>
              </a:rPr>
              <a:t>我们的解决方案能提高碳水化合物分子的潜力，并减少其缺点</a:t>
            </a:r>
            <a:endParaRPr sz="2800" dirty="0">
              <a:latin typeface="Apple Braille" pitchFamily="2" charset="0"/>
            </a:endParaRPr>
          </a:p>
          <a:p>
            <a:pPr marL="0" indent="0" algn="just">
              <a:lnSpc>
                <a:spcPct val="80000"/>
              </a:lnSpc>
              <a:spcBef>
                <a:spcPts val="0"/>
              </a:spcBef>
              <a:buNone/>
            </a:pPr>
            <a:endParaRPr lang="en-US" b="1" dirty="0">
              <a:solidFill>
                <a:schemeClr val="tx1"/>
              </a:solidFill>
            </a:endParaRPr>
          </a:p>
          <a:p>
            <a:pPr algn="just">
              <a:lnSpc>
                <a:spcPct val="80000"/>
              </a:lnSpc>
              <a:spcBef>
                <a:spcPts val="0"/>
              </a:spcBef>
              <a:buBlip>
                <a:blip r:embed="rId2"/>
              </a:buBlip>
            </a:pPr>
            <a:endParaRPr lang="en-US" sz="2400" b="1" dirty="0">
              <a:solidFill>
                <a:schemeClr val="tx1"/>
              </a:solidFill>
            </a:endParaRPr>
          </a:p>
        </p:txBody>
      </p:sp>
      <p:sp>
        <p:nvSpPr>
          <p:cNvPr id="6" name="Title 1">
            <a:extLst>
              <a:ext uri="{FF2B5EF4-FFF2-40B4-BE49-F238E27FC236}">
                <a16:creationId xmlns:a16="http://schemas.microsoft.com/office/drawing/2014/main" id="{929CE10D-9DDD-EE41-BC6E-8688F8AE8951}"/>
              </a:ext>
            </a:extLst>
          </p:cNvPr>
          <p:cNvSpPr txBox="1">
            <a:spLocks/>
          </p:cNvSpPr>
          <p:nvPr/>
        </p:nvSpPr>
        <p:spPr>
          <a:xfrm>
            <a:off x="511126" y="224230"/>
            <a:ext cx="8229600" cy="6397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rgbClr val="455560"/>
                </a:solidFill>
                <a:latin typeface="Arial" pitchFamily="34" charset="0"/>
                <a:ea typeface="+mj-ea"/>
                <a:cs typeface="Arial" pitchFamily="34" charset="0"/>
              </a:defRPr>
            </a:lvl1pPr>
          </a:lstStyle>
          <a:p>
            <a:pPr rtl="0"/>
            <a:r>
              <a:rPr>
                <a:latin typeface="Apple Braille" pitchFamily="2" charset="0"/>
              </a:rPr>
              <a:t>稳定化碳水化合物</a:t>
            </a:r>
          </a:p>
        </p:txBody>
      </p:sp>
      <p:sp>
        <p:nvSpPr>
          <p:cNvPr id="7" name="Frame 6">
            <a:extLst>
              <a:ext uri="{FF2B5EF4-FFF2-40B4-BE49-F238E27FC236}">
                <a16:creationId xmlns:a16="http://schemas.microsoft.com/office/drawing/2014/main" id="{94C6B7BC-8E84-0E42-A20E-9F6B2BD5A5DD}"/>
              </a:ext>
            </a:extLst>
          </p:cNvPr>
          <p:cNvSpPr/>
          <p:nvPr/>
        </p:nvSpPr>
        <p:spPr>
          <a:xfrm>
            <a:off x="497058" y="4000943"/>
            <a:ext cx="8229600" cy="1322363"/>
          </a:xfrm>
          <a:prstGeom prst="frame">
            <a:avLst/>
          </a:prstGeom>
          <a:gradFill>
            <a:gsLst>
              <a:gs pos="97000">
                <a:schemeClr val="bg1">
                  <a:lumMod val="85000"/>
                </a:schemeClr>
              </a:gs>
              <a:gs pos="100000">
                <a:schemeClr val="dk1">
                  <a:shade val="93000"/>
                  <a:satMod val="130000"/>
                </a:schemeClr>
              </a:gs>
              <a:gs pos="100000">
                <a:schemeClr val="dk1">
                  <a:shade val="94000"/>
                  <a:satMod val="135000"/>
                </a:schemeClr>
              </a:gs>
            </a:gsLst>
          </a:grad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52594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25"/>
          <p:cNvSpPr txBox="1"/>
          <p:nvPr/>
        </p:nvSpPr>
        <p:spPr>
          <a:xfrm>
            <a:off x="1009815" y="4819296"/>
            <a:ext cx="6779368" cy="830997"/>
          </a:xfrm>
          <a:prstGeom prst="rect">
            <a:avLst/>
          </a:prstGeom>
          <a:noFill/>
        </p:spPr>
        <p:txBody>
          <a:bodyPr wrap="square" rtlCol="0">
            <a:spAutoFit/>
          </a:bodyPr>
          <a:lstStyle/>
          <a:p>
            <a:pPr marL="342900" indent="-342900" algn="ctr" rtl="0">
              <a:spcBef>
                <a:spcPct val="20000"/>
              </a:spcBef>
              <a:spcAft>
                <a:spcPts val="600"/>
              </a:spcAft>
            </a:pPr>
            <a:r>
              <a:rPr sz="2400" b="1">
                <a:cs typeface="Arial" pitchFamily="34" charset="0"/>
              </a:rPr>
              <a:t>这能够提高生物利用度和选择性，从而转化成更好的安全性和功效</a:t>
            </a:r>
          </a:p>
        </p:txBody>
      </p:sp>
      <p:grpSp>
        <p:nvGrpSpPr>
          <p:cNvPr id="4" name="Group 3">
            <a:extLst>
              <a:ext uri="{FF2B5EF4-FFF2-40B4-BE49-F238E27FC236}">
                <a16:creationId xmlns:a16="http://schemas.microsoft.com/office/drawing/2014/main" id="{89095F7E-E228-4AA0-8EBE-630E659A6DA3}"/>
              </a:ext>
            </a:extLst>
          </p:cNvPr>
          <p:cNvGrpSpPr/>
          <p:nvPr/>
        </p:nvGrpSpPr>
        <p:grpSpPr>
          <a:xfrm>
            <a:off x="951635" y="1937943"/>
            <a:ext cx="7956375" cy="2553318"/>
            <a:chOff x="1928192" y="1521478"/>
            <a:chExt cx="7956375" cy="2553318"/>
          </a:xfrm>
        </p:grpSpPr>
        <p:pic>
          <p:nvPicPr>
            <p:cNvPr id="10" name="Picture 5" descr="1Unstable Compound_Cropped.png"/>
            <p:cNvPicPr>
              <a:picLocks noChangeAspect="1"/>
            </p:cNvPicPr>
            <p:nvPr/>
          </p:nvPicPr>
          <p:blipFill>
            <a:blip r:embed="rId3" cstate="print"/>
            <a:stretch>
              <a:fillRect/>
            </a:stretch>
          </p:blipFill>
          <p:spPr>
            <a:xfrm>
              <a:off x="1928192" y="1521478"/>
              <a:ext cx="5308104" cy="1187442"/>
            </a:xfrm>
            <a:prstGeom prst="rect">
              <a:avLst/>
            </a:prstGeom>
            <a:ln w="38100">
              <a:solidFill>
                <a:schemeClr val="bg1"/>
              </a:solidFill>
            </a:ln>
          </p:spPr>
        </p:pic>
        <p:pic>
          <p:nvPicPr>
            <p:cNvPr id="11" name="Picture 8" descr="3SBM Stable Compound_Cropped.png"/>
            <p:cNvPicPr>
              <a:picLocks noChangeAspect="1"/>
            </p:cNvPicPr>
            <p:nvPr/>
          </p:nvPicPr>
          <p:blipFill>
            <a:blip r:embed="rId4" cstate="print"/>
            <a:stretch>
              <a:fillRect/>
            </a:stretch>
          </p:blipFill>
          <p:spPr>
            <a:xfrm>
              <a:off x="1928192" y="2927220"/>
              <a:ext cx="5308104" cy="1147576"/>
            </a:xfrm>
            <a:prstGeom prst="rect">
              <a:avLst/>
            </a:prstGeom>
            <a:ln w="38100">
              <a:solidFill>
                <a:schemeClr val="bg1"/>
              </a:solidFill>
            </a:ln>
          </p:spPr>
        </p:pic>
        <p:sp>
          <p:nvSpPr>
            <p:cNvPr id="13" name="Oval 12"/>
            <p:cNvSpPr/>
            <p:nvPr/>
          </p:nvSpPr>
          <p:spPr>
            <a:xfrm>
              <a:off x="4095165" y="2897876"/>
              <a:ext cx="661392" cy="6613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Oval 13"/>
            <p:cNvSpPr/>
            <p:nvPr/>
          </p:nvSpPr>
          <p:spPr>
            <a:xfrm>
              <a:off x="3129136" y="3068960"/>
              <a:ext cx="661392" cy="6613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Oval 14"/>
            <p:cNvSpPr/>
            <p:nvPr/>
          </p:nvSpPr>
          <p:spPr>
            <a:xfrm>
              <a:off x="4932040" y="3367154"/>
              <a:ext cx="661392" cy="6613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Oval 17"/>
            <p:cNvSpPr/>
            <p:nvPr/>
          </p:nvSpPr>
          <p:spPr>
            <a:xfrm>
              <a:off x="3433773" y="1628800"/>
              <a:ext cx="661392" cy="6613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Oval 19"/>
            <p:cNvSpPr/>
            <p:nvPr/>
          </p:nvSpPr>
          <p:spPr>
            <a:xfrm>
              <a:off x="4251548" y="1630078"/>
              <a:ext cx="661392" cy="6613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Oval 21"/>
            <p:cNvSpPr/>
            <p:nvPr/>
          </p:nvSpPr>
          <p:spPr>
            <a:xfrm>
              <a:off x="5076056" y="1962052"/>
              <a:ext cx="661392" cy="6613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3" name="Straight Arrow Connector 2"/>
            <p:cNvCxnSpPr>
              <a:stCxn id="18" idx="4"/>
              <a:endCxn id="14" idx="0"/>
            </p:cNvCxnSpPr>
            <p:nvPr/>
          </p:nvCxnSpPr>
          <p:spPr>
            <a:xfrm flipH="1">
              <a:off x="3459832" y="2290192"/>
              <a:ext cx="304637" cy="77876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0" idx="4"/>
            </p:cNvCxnSpPr>
            <p:nvPr/>
          </p:nvCxnSpPr>
          <p:spPr>
            <a:xfrm flipH="1">
              <a:off x="4425862" y="2291470"/>
              <a:ext cx="156382" cy="6357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5" idx="0"/>
            </p:cNvCxnSpPr>
            <p:nvPr/>
          </p:nvCxnSpPr>
          <p:spPr>
            <a:xfrm flipH="1">
              <a:off x="5262736" y="2620888"/>
              <a:ext cx="144017" cy="74626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347520" y="1677449"/>
              <a:ext cx="1905000" cy="1077218"/>
            </a:xfrm>
            <a:prstGeom prst="rect">
              <a:avLst/>
            </a:prstGeom>
            <a:noFill/>
          </p:spPr>
          <p:txBody>
            <a:bodyPr wrap="square" rtlCol="0" anchor="ctr">
              <a:spAutoFit/>
            </a:bodyPr>
            <a:lstStyle/>
            <a:p>
              <a:pPr rtl="0"/>
              <a:r>
                <a:rPr sz="1600" b="1">
                  <a:latin typeface="Arial" pitchFamily="34" charset="0"/>
                  <a:cs typeface="Arial" pitchFamily="34" charset="0"/>
                </a:rPr>
                <a:t>碳水化合物分子在本质上是不稳定的</a:t>
              </a:r>
            </a:p>
          </p:txBody>
        </p:sp>
        <p:sp>
          <p:nvSpPr>
            <p:cNvPr id="26" name="TextBox 25"/>
            <p:cNvSpPr txBox="1"/>
            <p:nvPr/>
          </p:nvSpPr>
          <p:spPr>
            <a:xfrm>
              <a:off x="7356218" y="2970903"/>
              <a:ext cx="2528349" cy="1077218"/>
            </a:xfrm>
            <a:prstGeom prst="rect">
              <a:avLst/>
            </a:prstGeom>
            <a:noFill/>
          </p:spPr>
          <p:txBody>
            <a:bodyPr wrap="square" rtlCol="0">
              <a:spAutoFit/>
            </a:bodyPr>
            <a:lstStyle/>
            <a:p>
              <a:pPr rtl="0"/>
              <a:r>
                <a:rPr sz="1600" b="1">
                  <a:latin typeface="Arial" pitchFamily="34" charset="0"/>
                  <a:cs typeface="Arial" pitchFamily="34" charset="0"/>
                </a:rPr>
                <a:t>我们的技术能通过氟化作用来增强聚合力，从而稳定碳水化合物分子 </a:t>
              </a:r>
            </a:p>
          </p:txBody>
        </p:sp>
      </p:grpSp>
      <p:sp>
        <p:nvSpPr>
          <p:cNvPr id="27" name="Title 1">
            <a:extLst>
              <a:ext uri="{FF2B5EF4-FFF2-40B4-BE49-F238E27FC236}">
                <a16:creationId xmlns:a16="http://schemas.microsoft.com/office/drawing/2014/main" id="{F0F11454-8F72-C449-AD49-138EA630F93E}"/>
              </a:ext>
            </a:extLst>
          </p:cNvPr>
          <p:cNvSpPr txBox="1">
            <a:spLocks/>
          </p:cNvSpPr>
          <p:nvPr/>
        </p:nvSpPr>
        <p:spPr>
          <a:xfrm>
            <a:off x="562429" y="232700"/>
            <a:ext cx="8229600" cy="6397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rgbClr val="455560"/>
                </a:solidFill>
                <a:latin typeface="Arial" pitchFamily="34" charset="0"/>
                <a:ea typeface="+mj-ea"/>
                <a:cs typeface="Arial" pitchFamily="34" charset="0"/>
              </a:defRPr>
            </a:lvl1pPr>
          </a:lstStyle>
          <a:p>
            <a:pPr rtl="0"/>
            <a:r>
              <a:rPr>
                <a:latin typeface="Apple Braille" pitchFamily="2" charset="0"/>
              </a:rPr>
              <a:t>Sirona解决方案概览</a:t>
            </a:r>
          </a:p>
        </p:txBody>
      </p:sp>
      <p:sp>
        <p:nvSpPr>
          <p:cNvPr id="6" name="Rectangle 5">
            <a:extLst>
              <a:ext uri="{FF2B5EF4-FFF2-40B4-BE49-F238E27FC236}">
                <a16:creationId xmlns:a16="http://schemas.microsoft.com/office/drawing/2014/main" id="{040CF774-91F5-1644-96F4-5589E74D03C2}"/>
              </a:ext>
            </a:extLst>
          </p:cNvPr>
          <p:cNvSpPr/>
          <p:nvPr/>
        </p:nvSpPr>
        <p:spPr>
          <a:xfrm>
            <a:off x="951635" y="955539"/>
            <a:ext cx="7123220" cy="732508"/>
          </a:xfrm>
          <a:prstGeom prst="rect">
            <a:avLst/>
          </a:prstGeom>
        </p:spPr>
        <p:txBody>
          <a:bodyPr wrap="square">
            <a:spAutoFit/>
          </a:bodyPr>
          <a:lstStyle/>
          <a:p>
            <a:pPr algn="just">
              <a:lnSpc>
                <a:spcPct val="80000"/>
              </a:lnSpc>
            </a:pPr>
            <a:endParaRPr lang="en-US" sz="2400" dirty="0">
              <a:latin typeface="Apple Braille" pitchFamily="2" charset="0"/>
            </a:endParaRPr>
          </a:p>
          <a:p>
            <a:pPr algn="ctr" rtl="0">
              <a:lnSpc>
                <a:spcPct val="80000"/>
              </a:lnSpc>
            </a:pPr>
            <a:r>
              <a:rPr sz="2800">
                <a:latin typeface="Apple Braille" pitchFamily="2" charset="0"/>
              </a:rPr>
              <a:t>Sirona的氟化作用化学技术</a:t>
            </a:r>
          </a:p>
        </p:txBody>
      </p:sp>
    </p:spTree>
    <p:extLst>
      <p:ext uri="{BB962C8B-B14F-4D97-AF65-F5344CB8AC3E}">
        <p14:creationId xmlns:p14="http://schemas.microsoft.com/office/powerpoint/2010/main" val="593463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rtl="0"/>
            <a:r>
              <a:rPr>
                <a:latin typeface="Apple Braille" pitchFamily="2" charset="0"/>
              </a:rPr>
              <a:t>全球亮肤市场</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748012735"/>
              </p:ext>
            </p:extLst>
          </p:nvPr>
        </p:nvGraphicFramePr>
        <p:xfrm>
          <a:off x="358346" y="1945970"/>
          <a:ext cx="7037219" cy="3946406"/>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1835696" y="6031131"/>
            <a:ext cx="3240360" cy="307777"/>
          </a:xfrm>
          <a:prstGeom prst="rect">
            <a:avLst/>
          </a:prstGeom>
          <a:noFill/>
        </p:spPr>
        <p:txBody>
          <a:bodyPr wrap="square" rtlCol="0">
            <a:spAutoFit/>
          </a:bodyPr>
          <a:lstStyle/>
          <a:p>
            <a:pPr rtl="0"/>
            <a:r>
              <a:rPr sz="1400" dirty="0" err="1"/>
              <a:t>资料来源：Global</a:t>
            </a:r>
            <a:r>
              <a:rPr sz="1400" dirty="0"/>
              <a:t> Industry Analysts</a:t>
            </a:r>
          </a:p>
        </p:txBody>
      </p:sp>
      <p:grpSp>
        <p:nvGrpSpPr>
          <p:cNvPr id="6" name="Group 5"/>
          <p:cNvGrpSpPr/>
          <p:nvPr/>
        </p:nvGrpSpPr>
        <p:grpSpPr>
          <a:xfrm>
            <a:off x="3284941" y="2077475"/>
            <a:ext cx="3624332" cy="538591"/>
            <a:chOff x="4093934" y="2045931"/>
            <a:chExt cx="3624332" cy="538591"/>
          </a:xfrm>
        </p:grpSpPr>
        <p:sp>
          <p:nvSpPr>
            <p:cNvPr id="17" name="TextBox 16"/>
            <p:cNvSpPr txBox="1"/>
            <p:nvPr/>
          </p:nvSpPr>
          <p:spPr>
            <a:xfrm>
              <a:off x="4093934" y="2276745"/>
              <a:ext cx="648072" cy="307777"/>
            </a:xfrm>
            <a:prstGeom prst="rect">
              <a:avLst/>
            </a:prstGeom>
            <a:noFill/>
          </p:spPr>
          <p:txBody>
            <a:bodyPr wrap="square" rtlCol="0">
              <a:spAutoFit/>
            </a:bodyPr>
            <a:lstStyle/>
            <a:p>
              <a:pPr rtl="0"/>
              <a:r>
                <a:rPr sz="1400" b="1"/>
                <a:t>20.3</a:t>
              </a:r>
            </a:p>
          </p:txBody>
        </p:sp>
        <p:sp>
          <p:nvSpPr>
            <p:cNvPr id="18" name="TextBox 17"/>
            <p:cNvSpPr txBox="1"/>
            <p:nvPr/>
          </p:nvSpPr>
          <p:spPr>
            <a:xfrm>
              <a:off x="5539424" y="2125728"/>
              <a:ext cx="648072" cy="307777"/>
            </a:xfrm>
            <a:prstGeom prst="rect">
              <a:avLst/>
            </a:prstGeom>
            <a:noFill/>
          </p:spPr>
          <p:txBody>
            <a:bodyPr wrap="square" rtlCol="0">
              <a:spAutoFit/>
            </a:bodyPr>
            <a:lstStyle/>
            <a:p>
              <a:pPr rtl="0"/>
              <a:r>
                <a:rPr sz="1400" b="1"/>
                <a:t>21.7</a:t>
              </a:r>
            </a:p>
          </p:txBody>
        </p:sp>
        <p:sp>
          <p:nvSpPr>
            <p:cNvPr id="19" name="TextBox 18"/>
            <p:cNvSpPr txBox="1"/>
            <p:nvPr/>
          </p:nvSpPr>
          <p:spPr>
            <a:xfrm>
              <a:off x="7070194" y="2045931"/>
              <a:ext cx="648072" cy="307777"/>
            </a:xfrm>
            <a:prstGeom prst="rect">
              <a:avLst/>
            </a:prstGeom>
            <a:noFill/>
          </p:spPr>
          <p:txBody>
            <a:bodyPr wrap="square" rtlCol="0">
              <a:spAutoFit/>
            </a:bodyPr>
            <a:lstStyle/>
            <a:p>
              <a:pPr rtl="0"/>
              <a:r>
                <a:rPr sz="1400" b="1"/>
                <a:t>23.0</a:t>
              </a:r>
            </a:p>
          </p:txBody>
        </p:sp>
      </p:grpSp>
      <p:graphicFrame>
        <p:nvGraphicFramePr>
          <p:cNvPr id="5" name="Table 4"/>
          <p:cNvGraphicFramePr>
            <a:graphicFrameLocks noGrp="1"/>
          </p:cNvGraphicFramePr>
          <p:nvPr>
            <p:extLst>
              <p:ext uri="{D42A27DB-BD31-4B8C-83A1-F6EECF244321}">
                <p14:modId xmlns:p14="http://schemas.microsoft.com/office/powerpoint/2010/main" val="2043601429"/>
              </p:ext>
            </p:extLst>
          </p:nvPr>
        </p:nvGraphicFramePr>
        <p:xfrm>
          <a:off x="7302843" y="4460927"/>
          <a:ext cx="1705233" cy="1369664"/>
        </p:xfrm>
        <a:graphic>
          <a:graphicData uri="http://schemas.openxmlformats.org/drawingml/2006/table">
            <a:tbl>
              <a:tblPr firstRow="1" bandRow="1">
                <a:tableStyleId>{5C22544A-7EE6-4342-B048-85BDC9FD1C3A}</a:tableStyleId>
              </a:tblPr>
              <a:tblGrid>
                <a:gridCol w="1705233">
                  <a:extLst>
                    <a:ext uri="{9D8B030D-6E8A-4147-A177-3AD203B41FA5}">
                      <a16:colId xmlns:a16="http://schemas.microsoft.com/office/drawing/2014/main" val="20000"/>
                    </a:ext>
                  </a:extLst>
                </a:gridCol>
              </a:tblGrid>
              <a:tr h="342416">
                <a:tc>
                  <a:txBody>
                    <a:bodyPr/>
                    <a:lstStyle/>
                    <a:p>
                      <a:pPr algn="ctr" rtl="0"/>
                      <a:r>
                        <a:rPr sz="1400" b="0" dirty="0" err="1">
                          <a:solidFill>
                            <a:schemeClr val="tx1"/>
                          </a:solidFill>
                        </a:rPr>
                        <a:t>复合年增长率</a:t>
                      </a:r>
                      <a:r>
                        <a:rPr sz="1400" b="0" dirty="0">
                          <a:solidFill>
                            <a:schemeClr val="tx1"/>
                          </a:solidFill>
                        </a:rPr>
                        <a:t>（%）</a:t>
                      </a:r>
                    </a:p>
                  </a:txBody>
                  <a:tcPr marL="65505" marR="65505" marT="32752" marB="327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42416">
                <a:tc>
                  <a:txBody>
                    <a:bodyPr/>
                    <a:lstStyle/>
                    <a:p>
                      <a:pPr algn="ctr" rtl="0"/>
                      <a:r>
                        <a:rPr sz="1600" b="0">
                          <a:solidFill>
                            <a:schemeClr val="tx1"/>
                          </a:solidFill>
                        </a:rPr>
                        <a:t>9.3</a:t>
                      </a:r>
                    </a:p>
                  </a:txBody>
                  <a:tcPr marL="65505" marR="65505" marT="32752" marB="327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42416">
                <a:tc>
                  <a:txBody>
                    <a:bodyPr/>
                    <a:lstStyle/>
                    <a:p>
                      <a:pPr algn="ctr" rtl="0"/>
                      <a:r>
                        <a:rPr sz="1600" b="0">
                          <a:solidFill>
                            <a:schemeClr val="tx1"/>
                          </a:solidFill>
                        </a:rPr>
                        <a:t>1.8</a:t>
                      </a:r>
                    </a:p>
                  </a:txBody>
                  <a:tcPr marL="65505" marR="65505" marT="32752" marB="327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42416">
                <a:tc>
                  <a:txBody>
                    <a:bodyPr/>
                    <a:lstStyle/>
                    <a:p>
                      <a:pPr algn="ctr" rtl="0"/>
                      <a:r>
                        <a:rPr sz="1600" b="0" dirty="0">
                          <a:solidFill>
                            <a:schemeClr val="tx1"/>
                          </a:solidFill>
                        </a:rPr>
                        <a:t>4.2</a:t>
                      </a:r>
                    </a:p>
                  </a:txBody>
                  <a:tcPr marL="65505" marR="65505" marT="32752" marB="327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7" name="Rectangle 6">
            <a:extLst>
              <a:ext uri="{FF2B5EF4-FFF2-40B4-BE49-F238E27FC236}">
                <a16:creationId xmlns:a16="http://schemas.microsoft.com/office/drawing/2014/main" id="{1C4F9BE9-8545-4AD6-8050-3C7AE327B771}"/>
              </a:ext>
            </a:extLst>
          </p:cNvPr>
          <p:cNvSpPr/>
          <p:nvPr/>
        </p:nvSpPr>
        <p:spPr>
          <a:xfrm>
            <a:off x="707236" y="1149165"/>
            <a:ext cx="7729527" cy="707886"/>
          </a:xfrm>
          <a:prstGeom prst="rect">
            <a:avLst/>
          </a:prstGeom>
        </p:spPr>
        <p:txBody>
          <a:bodyPr wrap="square">
            <a:spAutoFit/>
          </a:bodyPr>
          <a:lstStyle/>
          <a:p>
            <a:pPr algn="ctr" rtl="0"/>
            <a:r>
              <a:rPr sz="2000">
                <a:latin typeface="Apple Braille" pitchFamily="2" charset="0"/>
              </a:rPr>
              <a:t>全球亮肤市场到2020年预计将达到230亿美元。Sirona可以利用一种新颖的皮肤护理技术进入这个市场。 </a:t>
            </a:r>
          </a:p>
        </p:txBody>
      </p:sp>
    </p:spTree>
    <p:extLst>
      <p:ext uri="{BB962C8B-B14F-4D97-AF65-F5344CB8AC3E}">
        <p14:creationId xmlns:p14="http://schemas.microsoft.com/office/powerpoint/2010/main" val="681669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noAutofit/>
          </a:bodyPr>
          <a:lstStyle/>
          <a:p>
            <a:pPr rtl="0"/>
            <a:r>
              <a:rPr>
                <a:latin typeface="Apple Braille" pitchFamily="2" charset="0"/>
              </a:rPr>
              <a:t>亮肤产品的问题</a:t>
            </a:r>
          </a:p>
        </p:txBody>
      </p:sp>
      <p:sp>
        <p:nvSpPr>
          <p:cNvPr id="13" name="ZoneTexte 12"/>
          <p:cNvSpPr txBox="1"/>
          <p:nvPr/>
        </p:nvSpPr>
        <p:spPr>
          <a:xfrm>
            <a:off x="679756" y="2304779"/>
            <a:ext cx="7340524" cy="1698927"/>
          </a:xfrm>
          <a:prstGeom prst="rect">
            <a:avLst/>
          </a:prstGeom>
          <a:noFill/>
        </p:spPr>
        <p:txBody>
          <a:bodyPr wrap="square" rtlCol="0">
            <a:spAutoFit/>
          </a:bodyPr>
          <a:lstStyle/>
          <a:p>
            <a:pPr marL="285750" indent="-285750">
              <a:buFont typeface="Courier New" panose="02070309020205020404" pitchFamily="49" charset="0"/>
              <a:buChar char="o"/>
            </a:pPr>
            <a:endParaRPr lang="en-US" dirty="0">
              <a:solidFill>
                <a:srgbClr val="455560"/>
              </a:solidFill>
              <a:latin typeface="Apple Braille" pitchFamily="2" charset="0"/>
              <a:cs typeface="Arial" panose="020B0604020202020204" pitchFamily="34" charset="0"/>
            </a:endParaRPr>
          </a:p>
          <a:p>
            <a:pPr marL="285750" indent="-285750" algn="just" rtl="0">
              <a:lnSpc>
                <a:spcPct val="80000"/>
              </a:lnSpc>
              <a:spcBef>
                <a:spcPts val="0"/>
              </a:spcBef>
              <a:buFont typeface="Courier New" panose="02070309020205020404" pitchFamily="49" charset="0"/>
              <a:buChar char="o"/>
              <a:defRPr/>
            </a:pPr>
            <a:r>
              <a:rPr>
                <a:latin typeface="Apple Braille" pitchFamily="2" charset="0"/>
                <a:cs typeface="Arial" panose="020B0604020202020204" pitchFamily="34" charset="0"/>
              </a:rPr>
              <a:t>脱氧熊果苷和熊果苷会分解成对苯二酚</a:t>
            </a:r>
          </a:p>
          <a:p>
            <a:pPr marL="285750" indent="-285750" algn="just">
              <a:lnSpc>
                <a:spcPct val="80000"/>
              </a:lnSpc>
              <a:spcBef>
                <a:spcPts val="0"/>
              </a:spcBef>
              <a:buFont typeface="Courier New" panose="02070309020205020404" pitchFamily="49" charset="0"/>
              <a:buChar char="o"/>
              <a:defRPr/>
            </a:pPr>
            <a:endParaRPr lang="en-US" dirty="0">
              <a:latin typeface="Apple Braille" pitchFamily="2" charset="0"/>
            </a:endParaRPr>
          </a:p>
          <a:p>
            <a:pPr marL="285750" indent="-285750" algn="just" rtl="0">
              <a:lnSpc>
                <a:spcPct val="80000"/>
              </a:lnSpc>
              <a:spcBef>
                <a:spcPts val="0"/>
              </a:spcBef>
              <a:buFont typeface="Courier New" panose="02070309020205020404" pitchFamily="49" charset="0"/>
              <a:buChar char="o"/>
              <a:defRPr/>
            </a:pPr>
            <a:r>
              <a:rPr>
                <a:latin typeface="Apple Braille" pitchFamily="2" charset="0"/>
                <a:cs typeface="Arial" panose="020B0604020202020204" pitchFamily="34" charset="0"/>
              </a:rPr>
              <a:t>对苯二酚在欧盟被禁用，在美国被限制使用</a:t>
            </a:r>
          </a:p>
          <a:p>
            <a:pPr marL="285750" indent="-285750" algn="just">
              <a:lnSpc>
                <a:spcPct val="80000"/>
              </a:lnSpc>
              <a:spcBef>
                <a:spcPts val="0"/>
              </a:spcBef>
              <a:buFont typeface="Courier New" panose="02070309020205020404" pitchFamily="49" charset="0"/>
              <a:buChar char="o"/>
              <a:defRPr/>
            </a:pPr>
            <a:endParaRPr lang="en-US" dirty="0">
              <a:latin typeface="Apple Braille" pitchFamily="2" charset="0"/>
              <a:cs typeface="Arial" panose="020B0604020202020204" pitchFamily="34" charset="0"/>
            </a:endParaRPr>
          </a:p>
          <a:p>
            <a:pPr marL="285750" indent="-285750" algn="just" rtl="0">
              <a:lnSpc>
                <a:spcPct val="80000"/>
              </a:lnSpc>
              <a:spcBef>
                <a:spcPts val="0"/>
              </a:spcBef>
              <a:buFont typeface="Courier New" panose="02070309020205020404" pitchFamily="49" charset="0"/>
              <a:buChar char="o"/>
              <a:defRPr/>
            </a:pPr>
            <a:r>
              <a:rPr>
                <a:latin typeface="Apple Braille" pitchFamily="2" charset="0"/>
                <a:cs typeface="Arial" panose="020B0604020202020204" pitchFamily="34" charset="0"/>
              </a:rPr>
              <a:t>需要开发一种</a:t>
            </a:r>
            <a:r>
              <a:rPr i="1">
                <a:latin typeface="Apple Braille" pitchFamily="2" charset="0"/>
                <a:cs typeface="Arial" panose="020B0604020202020204" pitchFamily="34" charset="0"/>
              </a:rPr>
              <a:t>不含对苯二酚</a:t>
            </a:r>
            <a:r>
              <a:rPr>
                <a:latin typeface="Apple Braille" pitchFamily="2" charset="0"/>
                <a:cs typeface="Arial" panose="020B0604020202020204" pitchFamily="34" charset="0"/>
              </a:rPr>
              <a:t>的、安全有效的亮肤产品。</a:t>
            </a:r>
          </a:p>
        </p:txBody>
      </p:sp>
      <p:sp>
        <p:nvSpPr>
          <p:cNvPr id="14" name="Rectangle 13"/>
          <p:cNvSpPr/>
          <p:nvPr/>
        </p:nvSpPr>
        <p:spPr>
          <a:xfrm>
            <a:off x="395536" y="1416136"/>
            <a:ext cx="8291264" cy="707886"/>
          </a:xfrm>
          <a:prstGeom prst="rect">
            <a:avLst/>
          </a:prstGeom>
        </p:spPr>
        <p:txBody>
          <a:bodyPr wrap="square">
            <a:spAutoFit/>
          </a:bodyPr>
          <a:lstStyle/>
          <a:p>
            <a:pPr rtl="0"/>
            <a:r>
              <a:rPr sz="2000" b="1">
                <a:latin typeface="Apple Braille" pitchFamily="2" charset="0"/>
                <a:cs typeface="Arial" panose="020B0604020202020204" pitchFamily="34" charset="0"/>
              </a:rPr>
              <a:t>对苯二酚、脱氧熊果苷和熊果苷是常用的亮肤制剂，它们在使用时存在安全风险。</a:t>
            </a:r>
          </a:p>
        </p:txBody>
      </p:sp>
      <p:sp>
        <p:nvSpPr>
          <p:cNvPr id="27" name="Ellipse 26"/>
          <p:cNvSpPr/>
          <p:nvPr/>
        </p:nvSpPr>
        <p:spPr>
          <a:xfrm>
            <a:off x="5969423" y="4110422"/>
            <a:ext cx="1656184" cy="1368152"/>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p:cNvPicPr>
            <a:picLocks noChangeAspect="1" noChangeArrowheads="1"/>
          </p:cNvPicPr>
          <p:nvPr/>
        </p:nvPicPr>
        <p:blipFill>
          <a:blip r:embed="rId3" cstate="print"/>
          <a:srcRect/>
          <a:stretch>
            <a:fillRect/>
          </a:stretch>
        </p:blipFill>
        <p:spPr bwMode="auto">
          <a:xfrm>
            <a:off x="943303" y="4247567"/>
            <a:ext cx="6528067" cy="1231007"/>
          </a:xfrm>
          <a:prstGeom prst="rect">
            <a:avLst/>
          </a:prstGeom>
          <a:noFill/>
        </p:spPr>
      </p:pic>
    </p:spTree>
    <p:extLst>
      <p:ext uri="{BB962C8B-B14F-4D97-AF65-F5344CB8AC3E}">
        <p14:creationId xmlns:p14="http://schemas.microsoft.com/office/powerpoint/2010/main" val="406321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17689" y="1137620"/>
            <a:ext cx="8308622" cy="5666861"/>
          </a:xfrm>
          <a:prstGeom prst="rect">
            <a:avLst/>
          </a:prstGeom>
        </p:spPr>
        <p:txBody>
          <a:bodyPr vert="horz" lIns="91440" tIns="45720" rIns="91440" bIns="45720" rtlCol="0">
            <a:noAutofit/>
          </a:bodyPr>
          <a:lstStyle>
            <a:lvl1pPr marL="257175" indent="-257175" algn="l" defTabSz="685800" rtl="0" eaLnBrk="1" latinLnBrk="0" hangingPunct="1">
              <a:lnSpc>
                <a:spcPct val="100000"/>
              </a:lnSpc>
              <a:spcBef>
                <a:spcPct val="20000"/>
              </a:spcBef>
              <a:spcAft>
                <a:spcPts val="450"/>
              </a:spcAft>
              <a:buFont typeface="Arial" pitchFamily="34" charset="0"/>
              <a:buChar char="•"/>
              <a:defRPr sz="2400" kern="1200">
                <a:solidFill>
                  <a:srgbClr val="455560"/>
                </a:solidFill>
                <a:latin typeface="Arial" pitchFamily="34" charset="0"/>
                <a:ea typeface="+mn-ea"/>
                <a:cs typeface="Arial" pitchFamily="34" charset="0"/>
              </a:defRPr>
            </a:lvl1pPr>
            <a:lvl2pPr marL="557213" indent="-214313" algn="l" defTabSz="685800" rtl="0" eaLnBrk="1" latinLnBrk="0" hangingPunct="1">
              <a:lnSpc>
                <a:spcPct val="100000"/>
              </a:lnSpc>
              <a:spcBef>
                <a:spcPct val="20000"/>
              </a:spcBef>
              <a:spcAft>
                <a:spcPts val="450"/>
              </a:spcAft>
              <a:buSzPct val="75000"/>
              <a:buFont typeface="Courier New" pitchFamily="49" charset="0"/>
              <a:buChar char="o"/>
              <a:defRPr sz="2100" kern="1200">
                <a:solidFill>
                  <a:srgbClr val="455560"/>
                </a:solidFill>
                <a:latin typeface="Arial" pitchFamily="34" charset="0"/>
                <a:ea typeface="+mn-ea"/>
                <a:cs typeface="Arial" pitchFamily="34" charset="0"/>
              </a:defRPr>
            </a:lvl2pPr>
            <a:lvl3pPr marL="857250" indent="-171450" algn="l" defTabSz="685800" rtl="0" eaLnBrk="1" latinLnBrk="0" hangingPunct="1">
              <a:lnSpc>
                <a:spcPct val="100000"/>
              </a:lnSpc>
              <a:spcBef>
                <a:spcPct val="20000"/>
              </a:spcBef>
              <a:spcAft>
                <a:spcPts val="450"/>
              </a:spcAft>
              <a:buSzPct val="75000"/>
              <a:buFont typeface="Courier New" pitchFamily="49" charset="0"/>
              <a:buChar char="o"/>
              <a:defRPr sz="2100" kern="1200">
                <a:solidFill>
                  <a:srgbClr val="455560"/>
                </a:solidFill>
                <a:latin typeface="Arial" pitchFamily="34" charset="0"/>
                <a:ea typeface="+mn-ea"/>
                <a:cs typeface="Arial" pitchFamily="34" charset="0"/>
              </a:defRPr>
            </a:lvl3pPr>
            <a:lvl4pPr marL="1200150" indent="-171450" algn="l" defTabSz="685800" rtl="0" eaLnBrk="1" latinLnBrk="0" hangingPunct="1">
              <a:lnSpc>
                <a:spcPct val="100000"/>
              </a:lnSpc>
              <a:spcBef>
                <a:spcPct val="20000"/>
              </a:spcBef>
              <a:spcAft>
                <a:spcPts val="450"/>
              </a:spcAft>
              <a:buSzPct val="75000"/>
              <a:buFont typeface="Courier New" pitchFamily="49" charset="0"/>
              <a:buChar char="o"/>
              <a:defRPr sz="1500" kern="1200">
                <a:solidFill>
                  <a:srgbClr val="455560"/>
                </a:solidFill>
                <a:latin typeface="Arial" pitchFamily="34" charset="0"/>
                <a:ea typeface="+mn-ea"/>
                <a:cs typeface="Arial" pitchFamily="34" charset="0"/>
              </a:defRPr>
            </a:lvl4pPr>
            <a:lvl5pPr marL="1543050" indent="-171450" algn="l" defTabSz="685800" rtl="0" eaLnBrk="1" latinLnBrk="0" hangingPunct="1">
              <a:lnSpc>
                <a:spcPct val="100000"/>
              </a:lnSpc>
              <a:spcBef>
                <a:spcPct val="20000"/>
              </a:spcBef>
              <a:spcAft>
                <a:spcPts val="450"/>
              </a:spcAft>
              <a:buSzPct val="75000"/>
              <a:buFont typeface="Courier New" pitchFamily="49" charset="0"/>
              <a:buChar char="o"/>
              <a:defRPr sz="1500" kern="1200">
                <a:solidFill>
                  <a:srgbClr val="455560"/>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rtl="0"/>
            <a:r>
              <a:rPr sz="2000">
                <a:solidFill>
                  <a:schemeClr val="tx1"/>
                </a:solidFill>
                <a:latin typeface="Apple Braille" pitchFamily="2" charset="0"/>
              </a:rPr>
              <a:t>我们的数据：</a:t>
            </a:r>
            <a:r>
              <a:rPr sz="1800">
                <a:solidFill>
                  <a:schemeClr val="tx1"/>
                </a:solidFill>
                <a:latin typeface="Apple Braille" pitchFamily="2" charset="0"/>
              </a:rPr>
              <a:t>我们运用我们的技术开发了一个完整的亮肤化合物组合</a:t>
            </a:r>
          </a:p>
          <a:p>
            <a:pPr lvl="2" rtl="0"/>
            <a:r>
              <a:rPr sz="1600">
                <a:solidFill>
                  <a:schemeClr val="tx1"/>
                </a:solidFill>
                <a:latin typeface="Apple Braille" pitchFamily="2" charset="0"/>
              </a:rPr>
              <a:t>通过以药物化学为基础进行修改，我们能够提升与当前亮肤化合物有关的渗透性、功效和安全性。</a:t>
            </a:r>
          </a:p>
          <a:p>
            <a:pPr lvl="2" algn="just" rtl="0">
              <a:lnSpc>
                <a:spcPct val="80000"/>
              </a:lnSpc>
              <a:spcBef>
                <a:spcPts val="0"/>
              </a:spcBef>
              <a:defRPr/>
            </a:pPr>
            <a:r>
              <a:rPr sz="1600">
                <a:solidFill>
                  <a:schemeClr val="tx1"/>
                </a:solidFill>
                <a:latin typeface="Apple Braille" pitchFamily="2" charset="0"/>
              </a:rPr>
              <a:t>它们不会释放对苯二酚——对苯二酚有严重副作用、不含对苯二酚是当前亮肤领域的黄金标准。</a:t>
            </a:r>
          </a:p>
          <a:p>
            <a:pPr rtl="0"/>
            <a:r>
              <a:rPr sz="2000">
                <a:solidFill>
                  <a:schemeClr val="tx1"/>
                </a:solidFill>
                <a:latin typeface="Apple Braille" pitchFamily="2" charset="0"/>
              </a:rPr>
              <a:t>市场：</a:t>
            </a:r>
          </a:p>
          <a:p>
            <a:pPr lvl="1" rtl="0"/>
            <a:r>
              <a:rPr sz="1800">
                <a:solidFill>
                  <a:schemeClr val="tx1"/>
                </a:solidFill>
                <a:latin typeface="Apple Braille" pitchFamily="2" charset="0"/>
              </a:rPr>
              <a:t>亮肤产品在全球都有需求而且广受欢迎。虽然市场上各种亮肤产品中存在很多种成分，但很多成分缺乏功效或者会导致严重副作用。</a:t>
            </a:r>
          </a:p>
          <a:p>
            <a:pPr lvl="1" rtl="0"/>
            <a:r>
              <a:rPr sz="1800">
                <a:solidFill>
                  <a:schemeClr val="tx1"/>
                </a:solidFill>
                <a:latin typeface="Apple Braille" pitchFamily="2" charset="0"/>
              </a:rPr>
              <a:t>市场预计到2020年将增长至230亿美元。</a:t>
            </a:r>
          </a:p>
          <a:p>
            <a:pPr rtl="0"/>
            <a:r>
              <a:rPr sz="2000" b="1">
                <a:solidFill>
                  <a:schemeClr val="tx1"/>
                </a:solidFill>
                <a:latin typeface="Apple Braille" pitchFamily="2" charset="0"/>
              </a:rPr>
              <a:t>潜力：</a:t>
            </a:r>
          </a:p>
          <a:p>
            <a:pPr lvl="1" rtl="0"/>
            <a:r>
              <a:rPr sz="1800">
                <a:solidFill>
                  <a:schemeClr val="tx1"/>
                </a:solidFill>
                <a:latin typeface="Apple Braille" pitchFamily="2" charset="0"/>
              </a:rPr>
              <a:t>授予我们产品组合中一种或多种化合物的许可证，能够提供机会利用一种安全有效的成分来满足一个不断增长的市场中的未被满足的需求。</a:t>
            </a:r>
          </a:p>
          <a:p>
            <a:pPr lvl="1"/>
            <a:endParaRPr lang="en-US" sz="2000" dirty="0">
              <a:solidFill>
                <a:schemeClr val="tx1"/>
              </a:solidFill>
            </a:endParaRPr>
          </a:p>
        </p:txBody>
      </p:sp>
      <p:sp>
        <p:nvSpPr>
          <p:cNvPr id="4" name="Title 16">
            <a:extLst>
              <a:ext uri="{FF2B5EF4-FFF2-40B4-BE49-F238E27FC236}">
                <a16:creationId xmlns:a16="http://schemas.microsoft.com/office/drawing/2014/main" id="{1CECD702-35FA-A544-8813-6AE72506F047}"/>
              </a:ext>
            </a:extLst>
          </p:cNvPr>
          <p:cNvSpPr>
            <a:spLocks noGrp="1"/>
          </p:cNvSpPr>
          <p:nvPr>
            <p:ph type="title"/>
          </p:nvPr>
        </p:nvSpPr>
        <p:spPr>
          <a:xfrm>
            <a:off x="457200" y="198438"/>
            <a:ext cx="8229600" cy="639762"/>
          </a:xfrm>
        </p:spPr>
        <p:txBody>
          <a:bodyPr>
            <a:noAutofit/>
          </a:bodyPr>
          <a:lstStyle/>
          <a:p>
            <a:pPr rtl="0"/>
            <a:r>
              <a:rPr>
                <a:latin typeface="Apple Braille" pitchFamily="2" charset="0"/>
              </a:rPr>
              <a:t>Sirona的亮肤图书馆</a:t>
            </a:r>
          </a:p>
        </p:txBody>
      </p:sp>
    </p:spTree>
    <p:extLst>
      <p:ext uri="{BB962C8B-B14F-4D97-AF65-F5344CB8AC3E}">
        <p14:creationId xmlns:p14="http://schemas.microsoft.com/office/powerpoint/2010/main" val="244778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a:latin typeface="Apple Braille" pitchFamily="2" charset="0"/>
              </a:rPr>
              <a:t>投资要点</a:t>
            </a:r>
          </a:p>
        </p:txBody>
      </p:sp>
      <p:graphicFrame>
        <p:nvGraphicFramePr>
          <p:cNvPr id="5" name="Diagram 4">
            <a:extLst>
              <a:ext uri="{FF2B5EF4-FFF2-40B4-BE49-F238E27FC236}">
                <a16:creationId xmlns:a16="http://schemas.microsoft.com/office/drawing/2014/main" id="{3BAB673E-902E-6948-A09F-2081409522C6}"/>
              </a:ext>
            </a:extLst>
          </p:cNvPr>
          <p:cNvGraphicFramePr/>
          <p:nvPr>
            <p:extLst>
              <p:ext uri="{D42A27DB-BD31-4B8C-83A1-F6EECF244321}">
                <p14:modId xmlns:p14="http://schemas.microsoft.com/office/powerpoint/2010/main" val="2226280093"/>
              </p:ext>
            </p:extLst>
          </p:nvPr>
        </p:nvGraphicFramePr>
        <p:xfrm>
          <a:off x="822960" y="1499616"/>
          <a:ext cx="7498080" cy="45046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321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a:latin typeface="Apple Braille" pitchFamily="2" charset="0"/>
              </a:rPr>
              <a:t>股本*</a:t>
            </a:r>
          </a:p>
        </p:txBody>
      </p:sp>
      <p:sp>
        <p:nvSpPr>
          <p:cNvPr id="3" name="Content Placeholder 2"/>
          <p:cNvSpPr>
            <a:spLocks noGrp="1"/>
          </p:cNvSpPr>
          <p:nvPr>
            <p:ph idx="1"/>
          </p:nvPr>
        </p:nvSpPr>
        <p:spPr>
          <a:xfrm>
            <a:off x="457200" y="1181688"/>
            <a:ext cx="8588326" cy="5015132"/>
          </a:xfrm>
        </p:spPr>
        <p:txBody>
          <a:bodyPr>
            <a:noAutofit/>
          </a:bodyPr>
          <a:lstStyle/>
          <a:p>
            <a:pPr marL="0" lvl="0" indent="0" rtl="0">
              <a:buNone/>
            </a:pPr>
            <a:r>
              <a:rPr sz="2000" b="1" dirty="0">
                <a:solidFill>
                  <a:schemeClr val="tx1"/>
                </a:solidFill>
                <a:latin typeface="Apple Braille"/>
              </a:rPr>
              <a:t>已发行的和流通的股票：170,280,882</a:t>
            </a:r>
          </a:p>
          <a:p>
            <a:pPr marL="0" lvl="0" indent="0" rtl="0">
              <a:buNone/>
            </a:pPr>
            <a:r>
              <a:rPr sz="2000" b="1" dirty="0">
                <a:solidFill>
                  <a:schemeClr val="tx1"/>
                </a:solidFill>
                <a:latin typeface="Apple Braille"/>
              </a:rPr>
              <a:t>股票期权：13,550,000</a:t>
            </a:r>
          </a:p>
          <a:p>
            <a:pPr marL="0" lvl="0" indent="0">
              <a:buNone/>
            </a:pPr>
            <a:endParaRPr lang="en-US" sz="2000" b="1" dirty="0">
              <a:solidFill>
                <a:schemeClr val="tx1"/>
              </a:solidFill>
              <a:latin typeface="Apple Braille"/>
            </a:endParaRPr>
          </a:p>
          <a:p>
            <a:pPr marL="0" lvl="0" indent="0" rtl="0">
              <a:buNone/>
            </a:pPr>
            <a:r>
              <a:rPr sz="2000" b="1" dirty="0" err="1">
                <a:solidFill>
                  <a:schemeClr val="tx1"/>
                </a:solidFill>
                <a:latin typeface="Apple Braille"/>
              </a:rPr>
              <a:t>认股权证</a:t>
            </a:r>
            <a:r>
              <a:rPr sz="2000" b="1" dirty="0">
                <a:solidFill>
                  <a:schemeClr val="tx1"/>
                </a:solidFill>
                <a:latin typeface="Apple Braille"/>
              </a:rPr>
              <a:t> - 行权价格0.30美元，到期日 05/11/2018：2,073,750 </a:t>
            </a:r>
          </a:p>
          <a:p>
            <a:pPr marL="0" indent="0" rtl="0">
              <a:buNone/>
            </a:pPr>
            <a:r>
              <a:rPr sz="2000" b="1" dirty="0" err="1">
                <a:solidFill>
                  <a:schemeClr val="tx1"/>
                </a:solidFill>
                <a:latin typeface="Apple Braille"/>
              </a:rPr>
              <a:t>认股权证</a:t>
            </a:r>
            <a:r>
              <a:rPr sz="2000" b="1" dirty="0">
                <a:solidFill>
                  <a:schemeClr val="tx1"/>
                </a:solidFill>
                <a:latin typeface="Apple Braille"/>
              </a:rPr>
              <a:t> - 行权价格0.25美元，到期日 26/10/2019：4,233,333 </a:t>
            </a:r>
          </a:p>
          <a:p>
            <a:pPr marL="0" lvl="0" indent="0">
              <a:buNone/>
            </a:pPr>
            <a:endParaRPr lang="en-US" sz="2000" b="1" dirty="0">
              <a:solidFill>
                <a:schemeClr val="tx1"/>
              </a:solidFill>
              <a:latin typeface="Apple Braille"/>
            </a:endParaRPr>
          </a:p>
          <a:p>
            <a:pPr marL="0" lvl="0" indent="0" rtl="0">
              <a:buNone/>
            </a:pPr>
            <a:r>
              <a:rPr sz="2000" b="1" dirty="0" err="1">
                <a:solidFill>
                  <a:schemeClr val="tx1"/>
                </a:solidFill>
                <a:latin typeface="Apple Braille"/>
              </a:rPr>
              <a:t>已发行股票（完全摊薄</a:t>
            </a:r>
            <a:r>
              <a:rPr sz="2000" b="1" dirty="0">
                <a:solidFill>
                  <a:schemeClr val="tx1"/>
                </a:solidFill>
                <a:latin typeface="Apple Braille"/>
              </a:rPr>
              <a:t>）：190,137,966</a:t>
            </a:r>
          </a:p>
          <a:p>
            <a:pPr marL="0" lvl="0" indent="0" rtl="0">
              <a:buNone/>
            </a:pPr>
            <a:r>
              <a:rPr sz="2000" b="1" dirty="0">
                <a:solidFill>
                  <a:schemeClr val="tx1"/>
                </a:solidFill>
                <a:latin typeface="Apple Braille"/>
              </a:rPr>
              <a:t>市值：22,136,514美元</a:t>
            </a:r>
          </a:p>
          <a:p>
            <a:pPr marL="0" lvl="0" indent="0">
              <a:buNone/>
            </a:pPr>
            <a:endParaRPr lang="en-US" sz="2000" b="1" dirty="0">
              <a:solidFill>
                <a:schemeClr val="tx1"/>
              </a:solidFill>
              <a:latin typeface="Apple Braille"/>
            </a:endParaRPr>
          </a:p>
          <a:p>
            <a:pPr marL="0" lvl="0" indent="0" rtl="0">
              <a:buNone/>
            </a:pPr>
            <a:r>
              <a:rPr sz="2000" b="1" dirty="0">
                <a:solidFill>
                  <a:schemeClr val="tx1"/>
                </a:solidFill>
                <a:latin typeface="Apple Braille"/>
              </a:rPr>
              <a:t>*截至2018年2月22日</a:t>
            </a:r>
          </a:p>
        </p:txBody>
      </p:sp>
    </p:spTree>
    <p:extLst>
      <p:ext uri="{BB962C8B-B14F-4D97-AF65-F5344CB8AC3E}">
        <p14:creationId xmlns:p14="http://schemas.microsoft.com/office/powerpoint/2010/main" val="3000705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a:latin typeface="Apple Braille" pitchFamily="2" charset="0"/>
              </a:rPr>
              <a:t>前瞻性陈述</a:t>
            </a:r>
          </a:p>
        </p:txBody>
      </p:sp>
      <p:sp>
        <p:nvSpPr>
          <p:cNvPr id="4" name="TextBox 3"/>
          <p:cNvSpPr txBox="1"/>
          <p:nvPr/>
        </p:nvSpPr>
        <p:spPr>
          <a:xfrm>
            <a:off x="457200" y="1244601"/>
            <a:ext cx="8229600" cy="4801315"/>
          </a:xfrm>
          <a:prstGeom prst="rect">
            <a:avLst/>
          </a:prstGeom>
          <a:noFill/>
        </p:spPr>
        <p:txBody>
          <a:bodyPr wrap="square" rtlCol="0">
            <a:spAutoFit/>
          </a:bodyPr>
          <a:lstStyle/>
          <a:p>
            <a:pPr rtl="0"/>
            <a:r>
              <a:rPr i="1"/>
              <a:t>Sirona Biochem特此提醒您，这份演示文稿中包含的非历史事实描述可能为前瞻性陈述。前瞻性陈述只是基于当前预期的预测，涉及到已知和未知的风险与不确定性。您要注意不要过分依赖这些前瞻性陈述，除非另有明确声明，否则其所述内容只是截至相关信息发布之日的内容。实际的结果、表现或成绩可能大大不同于Sirona Biochem的前瞻性陈述中表达或暗示的内容，因为Sirona Biochem的业务中存在固有的风险和不确定性，其中包括但不限于关于以下内容的声明：其临床试验的进度和时间；其产品开发、测试、获取监管批准、制造和营销过程中的困难和延迟；可能推迟或阻止产品开发或商业化的意料之外的不良副作用或治疗效果不足；来自其他制药或生物技术公司的竞争；及其获取额外资金来支持其运营的能力。Sirona Biochem并不承担任何义务来更新任何前瞻性陈述，除非法律要求。</a:t>
            </a:r>
          </a:p>
        </p:txBody>
      </p:sp>
    </p:spTree>
    <p:extLst>
      <p:ext uri="{BB962C8B-B14F-4D97-AF65-F5344CB8AC3E}">
        <p14:creationId xmlns:p14="http://schemas.microsoft.com/office/powerpoint/2010/main" val="19392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a:latin typeface="Apple Braille" pitchFamily="2" charset="0"/>
              </a:rPr>
              <a:t>公司简介</a:t>
            </a:r>
          </a:p>
        </p:txBody>
      </p:sp>
      <p:graphicFrame>
        <p:nvGraphicFramePr>
          <p:cNvPr id="21" name="Espace réservé du contenu 7"/>
          <p:cNvGraphicFramePr>
            <a:graphicFrameLocks/>
          </p:cNvGraphicFramePr>
          <p:nvPr>
            <p:extLst>
              <p:ext uri="{D42A27DB-BD31-4B8C-83A1-F6EECF244321}">
                <p14:modId xmlns:p14="http://schemas.microsoft.com/office/powerpoint/2010/main" val="4180640978"/>
              </p:ext>
            </p:extLst>
          </p:nvPr>
        </p:nvGraphicFramePr>
        <p:xfrm>
          <a:off x="810228" y="1331089"/>
          <a:ext cx="7536104" cy="4444677"/>
        </p:xfrm>
        <a:graphic>
          <a:graphicData uri="http://schemas.openxmlformats.org/drawingml/2006/table">
            <a:tbl>
              <a:tblPr firstRow="1" bandRow="1">
                <a:tableStyleId>{073A0DAA-6AF3-43AB-8588-CEC1D06C72B9}</a:tableStyleId>
              </a:tblPr>
              <a:tblGrid>
                <a:gridCol w="1958417">
                  <a:extLst>
                    <a:ext uri="{9D8B030D-6E8A-4147-A177-3AD203B41FA5}">
                      <a16:colId xmlns:a16="http://schemas.microsoft.com/office/drawing/2014/main" val="20000"/>
                    </a:ext>
                  </a:extLst>
                </a:gridCol>
                <a:gridCol w="5577687">
                  <a:extLst>
                    <a:ext uri="{9D8B030D-6E8A-4147-A177-3AD203B41FA5}">
                      <a16:colId xmlns:a16="http://schemas.microsoft.com/office/drawing/2014/main" val="20001"/>
                    </a:ext>
                  </a:extLst>
                </a:gridCol>
              </a:tblGrid>
              <a:tr h="1019543">
                <a:tc gridSpan="2">
                  <a:txBody>
                    <a:bodyPr/>
                    <a:lstStyle/>
                    <a:p>
                      <a:pPr algn="ctr" rtl="0"/>
                      <a:r>
                        <a:rPr sz="2800"/>
                        <a:t>Sirona Biochem </a:t>
                      </a:r>
                    </a:p>
                    <a:p>
                      <a:pPr algn="ctr" rtl="0"/>
                      <a:r>
                        <a:rPr sz="2800"/>
                        <a:t>及其子公司TFChem</a:t>
                      </a:r>
                    </a:p>
                  </a:txBody>
                  <a:tcPr/>
                </a:tc>
                <a:tc hMerge="1">
                  <a:txBody>
                    <a:bodyPr/>
                    <a:lstStyle/>
                    <a:p>
                      <a:endParaRPr lang="fr-FR" baseline="0" dirty="0"/>
                    </a:p>
                  </a:txBody>
                  <a:tcPr/>
                </a:tc>
                <a:extLst>
                  <a:ext uri="{0D108BD9-81ED-4DB2-BD59-A6C34878D82A}">
                    <a16:rowId xmlns:a16="http://schemas.microsoft.com/office/drawing/2014/main" val="10000"/>
                  </a:ext>
                </a:extLst>
              </a:tr>
              <a:tr h="953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800" b="1" dirty="0"/>
                    </a:p>
                    <a:p>
                      <a:pPr marL="0" marR="0" indent="0" algn="ctr" defTabSz="914400" rtl="0" eaLnBrk="1" fontAlgn="auto" latinLnBrk="0" hangingPunct="1">
                        <a:lnSpc>
                          <a:spcPct val="100000"/>
                        </a:lnSpc>
                        <a:spcBef>
                          <a:spcPts val="0"/>
                        </a:spcBef>
                        <a:spcAft>
                          <a:spcPts val="0"/>
                        </a:spcAft>
                        <a:buClrTx/>
                        <a:buSzTx/>
                        <a:buFontTx/>
                        <a:buNone/>
                        <a:tabLst/>
                        <a:defRPr/>
                      </a:pPr>
                      <a:r>
                        <a:rPr sz="1800" b="1"/>
                        <a:t>活动</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sz="1800"/>
                        <a:t>探索和开发新颖药品和化妆品</a:t>
                      </a:r>
                    </a:p>
                  </a:txBody>
                  <a:tcPr anchor="ctr"/>
                </a:tc>
                <a:extLst>
                  <a:ext uri="{0D108BD9-81ED-4DB2-BD59-A6C34878D82A}">
                    <a16:rowId xmlns:a16="http://schemas.microsoft.com/office/drawing/2014/main" val="10001"/>
                  </a:ext>
                </a:extLst>
              </a:tr>
              <a:tr h="690659">
                <a:tc>
                  <a:txBody>
                    <a:bodyPr/>
                    <a:lstStyle/>
                    <a:p>
                      <a:pPr algn="ctr" rtl="0"/>
                      <a:r>
                        <a:rPr sz="1800" b="1"/>
                        <a:t>技术平台</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sz="1800" baseline="0"/>
                        <a:t>碳水化合物的拟糖物 - 氟化模拟软件及新碳水化合物的开发</a:t>
                      </a:r>
                    </a:p>
                  </a:txBody>
                  <a:tcPr anchor="ctr"/>
                </a:tc>
                <a:extLst>
                  <a:ext uri="{0D108BD9-81ED-4DB2-BD59-A6C34878D82A}">
                    <a16:rowId xmlns:a16="http://schemas.microsoft.com/office/drawing/2014/main" val="10002"/>
                  </a:ext>
                </a:extLst>
              </a:tr>
              <a:tr h="982118">
                <a:tc>
                  <a:txBody>
                    <a:bodyPr/>
                    <a:lstStyle/>
                    <a:p>
                      <a:pPr algn="ctr"/>
                      <a:endParaRPr lang="fr-FR" sz="1800" b="1" dirty="0"/>
                    </a:p>
                    <a:p>
                      <a:pPr algn="ctr" rtl="0"/>
                      <a:r>
                        <a:rPr sz="1800" b="1"/>
                        <a:t>应用</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sz="1800" kern="0" baseline="0"/>
                        <a:t>糖尿病、脱色、抗皱、瘢痕瘤、痤疮、细胞保存、炎症</a:t>
                      </a:r>
                    </a:p>
                  </a:txBody>
                  <a:tcPr anchor="ctr"/>
                </a:tc>
                <a:extLst>
                  <a:ext uri="{0D108BD9-81ED-4DB2-BD59-A6C34878D82A}">
                    <a16:rowId xmlns:a16="http://schemas.microsoft.com/office/drawing/2014/main" val="10003"/>
                  </a:ext>
                </a:extLst>
              </a:tr>
              <a:tr h="799227">
                <a:tc>
                  <a:txBody>
                    <a:bodyPr/>
                    <a:lstStyle/>
                    <a:p>
                      <a:pPr algn="ctr" rtl="0"/>
                      <a:r>
                        <a:rPr sz="1800" b="1" baseline="0"/>
                        <a:t>商业模式</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sz="1800" kern="0" dirty="0" err="1"/>
                        <a:t>专利许可</a:t>
                      </a:r>
                      <a:r>
                        <a:rPr sz="1800" kern="0" dirty="0"/>
                        <a:t>/</a:t>
                      </a:r>
                      <a:r>
                        <a:rPr sz="1800" kern="0" baseline="0" dirty="0" err="1"/>
                        <a:t>研究合作合同（Wanbang</a:t>
                      </a:r>
                      <a:r>
                        <a:rPr sz="1800" kern="0" baseline="0" dirty="0"/>
                        <a:t> Pharmaceuticals）</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89287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515456" y="1039935"/>
            <a:ext cx="7543800" cy="457200"/>
          </a:xfrm>
        </p:spPr>
        <p:txBody>
          <a:bodyPr>
            <a:noAutofit/>
          </a:bodyPr>
          <a:lstStyle/>
          <a:p>
            <a:pPr marL="0" indent="0" rtl="0">
              <a:spcAft>
                <a:spcPts val="600"/>
              </a:spcAft>
              <a:buNone/>
            </a:pPr>
            <a:r>
              <a:rPr sz="2000" b="1">
                <a:solidFill>
                  <a:schemeClr val="tx1"/>
                </a:solidFill>
              </a:rPr>
              <a:t>化妆用产品</a:t>
            </a:r>
          </a:p>
          <a:p>
            <a:pPr marL="0" indent="0">
              <a:buNone/>
            </a:pPr>
            <a:endParaRPr lang="en-CA" sz="1400" dirty="0">
              <a:solidFill>
                <a:schemeClr val="tx1"/>
              </a:solidFill>
            </a:endParaRPr>
          </a:p>
          <a:p>
            <a:pPr marL="0" indent="0">
              <a:buNone/>
            </a:pPr>
            <a:endParaRPr lang="en-CA" sz="1400" dirty="0">
              <a:solidFill>
                <a:schemeClr val="tx1"/>
              </a:solidFill>
            </a:endParaRPr>
          </a:p>
          <a:p>
            <a:pPr marL="0" indent="0">
              <a:buNone/>
            </a:pPr>
            <a:endParaRPr lang="en-CA" sz="1400" dirty="0">
              <a:solidFill>
                <a:schemeClr val="tx1"/>
              </a:solidFill>
            </a:endParaRPr>
          </a:p>
          <a:p>
            <a:pPr marL="0" indent="0">
              <a:buNone/>
            </a:pPr>
            <a:endParaRPr lang="en-CA" sz="1400" dirty="0">
              <a:solidFill>
                <a:schemeClr val="tx1"/>
              </a:solidFill>
            </a:endParaRPr>
          </a:p>
          <a:p>
            <a:pPr marL="0" indent="0">
              <a:buNone/>
            </a:pPr>
            <a:endParaRPr lang="en-CA" sz="1400" dirty="0">
              <a:solidFill>
                <a:schemeClr val="tx1"/>
              </a:solidFill>
            </a:endParaRPr>
          </a:p>
          <a:p>
            <a:pPr marL="0" indent="0">
              <a:spcAft>
                <a:spcPts val="600"/>
              </a:spcAft>
              <a:buNone/>
            </a:pPr>
            <a:endParaRPr lang="en-CA" sz="2000" b="1" u="sng"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239176404"/>
              </p:ext>
            </p:extLst>
          </p:nvPr>
        </p:nvGraphicFramePr>
        <p:xfrm>
          <a:off x="600269" y="1497135"/>
          <a:ext cx="8077200" cy="2565400"/>
        </p:xfrm>
        <a:graphic>
          <a:graphicData uri="http://schemas.openxmlformats.org/drawingml/2006/table">
            <a:tbl>
              <a:tblPr firstRow="1" bandRow="1">
                <a:tableStyleId>{8EC20E35-A176-4012-BC5E-935CFFF8708E}</a:tableStyleId>
              </a:tblPr>
              <a:tblGrid>
                <a:gridCol w="2692400">
                  <a:extLst>
                    <a:ext uri="{9D8B030D-6E8A-4147-A177-3AD203B41FA5}">
                      <a16:colId xmlns:a16="http://schemas.microsoft.com/office/drawing/2014/main" val="20000"/>
                    </a:ext>
                  </a:extLst>
                </a:gridCol>
                <a:gridCol w="2761902">
                  <a:extLst>
                    <a:ext uri="{9D8B030D-6E8A-4147-A177-3AD203B41FA5}">
                      <a16:colId xmlns:a16="http://schemas.microsoft.com/office/drawing/2014/main" val="20001"/>
                    </a:ext>
                  </a:extLst>
                </a:gridCol>
                <a:gridCol w="2622898">
                  <a:extLst>
                    <a:ext uri="{9D8B030D-6E8A-4147-A177-3AD203B41FA5}">
                      <a16:colId xmlns:a16="http://schemas.microsoft.com/office/drawing/2014/main" val="20002"/>
                    </a:ext>
                  </a:extLst>
                </a:gridCol>
              </a:tblGrid>
              <a:tr h="370840">
                <a:tc>
                  <a:txBody>
                    <a:bodyPr/>
                    <a:lstStyle/>
                    <a:p>
                      <a:pPr rtl="0"/>
                      <a:r>
                        <a:rPr/>
                        <a:t>治疗领域</a:t>
                      </a:r>
                    </a:p>
                  </a:txBody>
                  <a:tcPr/>
                </a:tc>
                <a:tc>
                  <a:txBody>
                    <a:bodyPr/>
                    <a:lstStyle/>
                    <a:p>
                      <a:pPr rtl="0"/>
                      <a:r>
                        <a:rPr/>
                        <a:t>化合物</a:t>
                      </a:r>
                    </a:p>
                  </a:txBody>
                  <a:tcPr/>
                </a:tc>
                <a:tc>
                  <a:txBody>
                    <a:bodyPr/>
                    <a:lstStyle/>
                    <a:p>
                      <a:pPr rtl="0"/>
                      <a:r>
                        <a:rPr/>
                        <a:t>合作状态</a:t>
                      </a:r>
                    </a:p>
                  </a:txBody>
                  <a:tcPr/>
                </a:tc>
                <a:extLst>
                  <a:ext uri="{0D108BD9-81ED-4DB2-BD59-A6C34878D82A}">
                    <a16:rowId xmlns:a16="http://schemas.microsoft.com/office/drawing/2014/main" val="10000"/>
                  </a:ext>
                </a:extLst>
              </a:tr>
              <a:tr h="457200">
                <a:tc>
                  <a:txBody>
                    <a:bodyPr/>
                    <a:lstStyle/>
                    <a:p>
                      <a:pPr rtl="0"/>
                      <a:r>
                        <a:rPr/>
                        <a:t>亮肤（处方和非处方）</a:t>
                      </a:r>
                    </a:p>
                  </a:txBody>
                  <a:tcPr/>
                </a:tc>
                <a:tc>
                  <a:txBody>
                    <a:bodyPr/>
                    <a:lstStyle/>
                    <a:p>
                      <a:pPr rtl="0"/>
                      <a:r>
                        <a:rPr/>
                        <a:t>TFC-1067 </a:t>
                      </a:r>
                      <a:r>
                        <a:rPr lang="en-US" dirty="0"/>
                        <a:t/>
                      </a:r>
                      <a:br>
                        <a:rPr lang="en-US" dirty="0"/>
                      </a:br>
                      <a:r>
                        <a:rPr/>
                        <a:t>与亮肤产品组合</a:t>
                      </a:r>
                    </a:p>
                  </a:txBody>
                  <a:tcPr/>
                </a:tc>
                <a:tc>
                  <a:txBody>
                    <a:bodyPr/>
                    <a:lstStyle/>
                    <a:p>
                      <a:pPr rtl="0"/>
                      <a:r>
                        <a:rPr/>
                        <a:t>进行合作讨论</a:t>
                      </a:r>
                    </a:p>
                  </a:txBody>
                  <a:tcPr/>
                </a:tc>
                <a:extLst>
                  <a:ext uri="{0D108BD9-81ED-4DB2-BD59-A6C34878D82A}">
                    <a16:rowId xmlns:a16="http://schemas.microsoft.com/office/drawing/2014/main" val="10002"/>
                  </a:ext>
                </a:extLst>
              </a:tr>
              <a:tr h="457200">
                <a:tc>
                  <a:txBody>
                    <a:bodyPr/>
                    <a:lstStyle/>
                    <a:p>
                      <a:pPr rtl="0"/>
                      <a:r>
                        <a:rPr/>
                        <a:t>细胞保存与 </a:t>
                      </a:r>
                    </a:p>
                    <a:p>
                      <a:pPr rtl="0"/>
                      <a:r>
                        <a:rPr/>
                        <a:t>抗皱</a:t>
                      </a:r>
                    </a:p>
                  </a:txBody>
                  <a:tcPr/>
                </a:tc>
                <a:tc>
                  <a:txBody>
                    <a:bodyPr/>
                    <a:lstStyle/>
                    <a:p>
                      <a:pPr rtl="0"/>
                      <a:r>
                        <a:rPr/>
                        <a:t>多种</a:t>
                      </a:r>
                    </a:p>
                  </a:txBody>
                  <a:tcPr/>
                </a:tc>
                <a:tc>
                  <a:txBody>
                    <a:bodyPr/>
                    <a:lstStyle/>
                    <a:p>
                      <a:pPr rtl="0"/>
                      <a:r>
                        <a:rPr baseline="0"/>
                        <a:t>研发中</a:t>
                      </a:r>
                    </a:p>
                  </a:txBody>
                  <a:tcPr/>
                </a:tc>
                <a:extLst>
                  <a:ext uri="{0D108BD9-81ED-4DB2-BD59-A6C34878D82A}">
                    <a16:rowId xmlns:a16="http://schemas.microsoft.com/office/drawing/2014/main" val="10003"/>
                  </a:ext>
                </a:extLst>
              </a:tr>
              <a:tr h="457200">
                <a:tc>
                  <a:txBody>
                    <a:bodyPr/>
                    <a:lstStyle/>
                    <a:p>
                      <a:pPr rtl="0"/>
                      <a:r>
                        <a:rPr/>
                        <a:t>Keloid Scar</a:t>
                      </a:r>
                      <a:r>
                        <a:rPr baseline="0"/>
                        <a:t>治疗</a:t>
                      </a:r>
                    </a:p>
                  </a:txBody>
                  <a:tcPr/>
                </a:tc>
                <a:tc>
                  <a:txBody>
                    <a:bodyPr/>
                    <a:lstStyle/>
                    <a:p>
                      <a:pPr rtl="0"/>
                      <a:r>
                        <a:rPr/>
                        <a:t>多种</a:t>
                      </a:r>
                    </a:p>
                  </a:txBody>
                  <a:tcPr/>
                </a:tc>
                <a:tc>
                  <a:txBody>
                    <a:bodyPr/>
                    <a:lstStyle/>
                    <a:p>
                      <a:pPr rtl="0"/>
                      <a:r>
                        <a:rPr baseline="0"/>
                        <a:t>研发中</a:t>
                      </a:r>
                    </a:p>
                  </a:txBody>
                  <a:tcPr/>
                </a:tc>
                <a:extLst>
                  <a:ext uri="{0D108BD9-81ED-4DB2-BD59-A6C34878D82A}">
                    <a16:rowId xmlns:a16="http://schemas.microsoft.com/office/drawing/2014/main" val="147184103"/>
                  </a:ext>
                </a:extLst>
              </a:tr>
              <a:tr h="457200">
                <a:tc>
                  <a:txBody>
                    <a:bodyPr/>
                    <a:lstStyle/>
                    <a:p>
                      <a:pPr rtl="0"/>
                      <a:r>
                        <a:rPr/>
                        <a:t>痤疮</a:t>
                      </a:r>
                      <a:r>
                        <a:rPr baseline="0"/>
                        <a:t>/炎症</a:t>
                      </a:r>
                    </a:p>
                  </a:txBody>
                  <a:tcPr/>
                </a:tc>
                <a:tc>
                  <a:txBody>
                    <a:bodyPr/>
                    <a:lstStyle/>
                    <a:p>
                      <a:pPr rtl="0"/>
                      <a:r>
                        <a:rPr/>
                        <a:t>多种</a:t>
                      </a:r>
                    </a:p>
                  </a:txBody>
                  <a:tcPr/>
                </a:tc>
                <a:tc>
                  <a:txBody>
                    <a:bodyPr/>
                    <a:lstStyle/>
                    <a:p>
                      <a:pPr rtl="0"/>
                      <a:r>
                        <a:rPr baseline="0"/>
                        <a:t>研发中</a:t>
                      </a:r>
                    </a:p>
                  </a:txBody>
                  <a:tcPr/>
                </a:tc>
                <a:extLst>
                  <a:ext uri="{0D108BD9-81ED-4DB2-BD59-A6C34878D82A}">
                    <a16:rowId xmlns:a16="http://schemas.microsoft.com/office/drawing/2014/main" val="1372657568"/>
                  </a:ext>
                </a:extLst>
              </a:tr>
            </a:tbl>
          </a:graphicData>
        </a:graphic>
      </p:graphicFrame>
      <p:graphicFrame>
        <p:nvGraphicFramePr>
          <p:cNvPr id="6" name="Table 5">
            <a:extLst>
              <a:ext uri="{FF2B5EF4-FFF2-40B4-BE49-F238E27FC236}">
                <a16:creationId xmlns:a16="http://schemas.microsoft.com/office/drawing/2014/main" id="{3AF77407-DC99-40DA-9FDD-34915D0AB75A}"/>
              </a:ext>
            </a:extLst>
          </p:cNvPr>
          <p:cNvGraphicFramePr>
            <a:graphicFrameLocks noGrp="1"/>
          </p:cNvGraphicFramePr>
          <p:nvPr>
            <p:extLst>
              <p:ext uri="{D42A27DB-BD31-4B8C-83A1-F6EECF244321}">
                <p14:modId xmlns:p14="http://schemas.microsoft.com/office/powerpoint/2010/main" val="2827745526"/>
              </p:ext>
            </p:extLst>
          </p:nvPr>
        </p:nvGraphicFramePr>
        <p:xfrm>
          <a:off x="609600" y="4638669"/>
          <a:ext cx="8077200" cy="1285240"/>
        </p:xfrm>
        <a:graphic>
          <a:graphicData uri="http://schemas.openxmlformats.org/drawingml/2006/table">
            <a:tbl>
              <a:tblPr firstRow="1" bandRow="1">
                <a:tableStyleId>{8EC20E35-A176-4012-BC5E-935CFFF8708E}</a:tableStyleId>
              </a:tblPr>
              <a:tblGrid>
                <a:gridCol w="2692400">
                  <a:extLst>
                    <a:ext uri="{9D8B030D-6E8A-4147-A177-3AD203B41FA5}">
                      <a16:colId xmlns:a16="http://schemas.microsoft.com/office/drawing/2014/main" val="20000"/>
                    </a:ext>
                  </a:extLst>
                </a:gridCol>
                <a:gridCol w="2789311">
                  <a:extLst>
                    <a:ext uri="{9D8B030D-6E8A-4147-A177-3AD203B41FA5}">
                      <a16:colId xmlns:a16="http://schemas.microsoft.com/office/drawing/2014/main" val="20001"/>
                    </a:ext>
                  </a:extLst>
                </a:gridCol>
                <a:gridCol w="2595489">
                  <a:extLst>
                    <a:ext uri="{9D8B030D-6E8A-4147-A177-3AD203B41FA5}">
                      <a16:colId xmlns:a16="http://schemas.microsoft.com/office/drawing/2014/main" val="20002"/>
                    </a:ext>
                  </a:extLst>
                </a:gridCol>
              </a:tblGrid>
              <a:tr h="370840">
                <a:tc>
                  <a:txBody>
                    <a:bodyPr/>
                    <a:lstStyle/>
                    <a:p>
                      <a:pPr rtl="0"/>
                      <a:r>
                        <a:rPr/>
                        <a:t>治疗领域</a:t>
                      </a:r>
                    </a:p>
                  </a:txBody>
                  <a:tcPr/>
                </a:tc>
                <a:tc>
                  <a:txBody>
                    <a:bodyPr/>
                    <a:lstStyle/>
                    <a:p>
                      <a:pPr rtl="0"/>
                      <a:r>
                        <a:rPr/>
                        <a:t>化合物</a:t>
                      </a:r>
                    </a:p>
                  </a:txBody>
                  <a:tcPr/>
                </a:tc>
                <a:tc>
                  <a:txBody>
                    <a:bodyPr/>
                    <a:lstStyle/>
                    <a:p>
                      <a:pPr rtl="0"/>
                      <a:r>
                        <a:rPr/>
                        <a:t>合作状态</a:t>
                      </a:r>
                    </a:p>
                  </a:txBody>
                  <a:tcPr/>
                </a:tc>
                <a:extLst>
                  <a:ext uri="{0D108BD9-81ED-4DB2-BD59-A6C34878D82A}">
                    <a16:rowId xmlns:a16="http://schemas.microsoft.com/office/drawing/2014/main" val="10000"/>
                  </a:ext>
                </a:extLst>
              </a:tr>
              <a:tr h="753301">
                <a:tc>
                  <a:txBody>
                    <a:bodyPr/>
                    <a:lstStyle/>
                    <a:p>
                      <a:pPr rtl="0"/>
                      <a:r>
                        <a:rPr/>
                        <a:t>糖尿病</a:t>
                      </a:r>
                    </a:p>
                  </a:txBody>
                  <a:tcPr/>
                </a:tc>
                <a:tc>
                  <a:txBody>
                    <a:bodyPr/>
                    <a:lstStyle/>
                    <a:p>
                      <a:pPr rtl="0"/>
                      <a:r>
                        <a:rPr/>
                        <a:t>TFC-039</a:t>
                      </a:r>
                    </a:p>
                  </a:txBody>
                  <a:tcPr/>
                </a:tc>
                <a:tc>
                  <a:txBody>
                    <a:bodyPr/>
                    <a:lstStyle/>
                    <a:p>
                      <a:pPr rtl="0"/>
                      <a:r>
                        <a:rPr sz="1800" b="1" baseline="0"/>
                        <a:t>万邦/复星（中国）</a:t>
                      </a:r>
                    </a:p>
                    <a:p>
                      <a:pPr marL="0" marR="0" indent="0" algn="l" defTabSz="914400" rtl="0" eaLnBrk="1" fontAlgn="auto" latinLnBrk="0" hangingPunct="1">
                        <a:lnSpc>
                          <a:spcPct val="100000"/>
                        </a:lnSpc>
                        <a:spcBef>
                          <a:spcPts val="0"/>
                        </a:spcBef>
                        <a:spcAft>
                          <a:spcPts val="0"/>
                        </a:spcAft>
                        <a:buClrTx/>
                        <a:buSzTx/>
                        <a:buFontTx/>
                        <a:buNone/>
                        <a:tabLst/>
                        <a:defRPr/>
                      </a:pPr>
                      <a:r>
                        <a:rPr b="1"/>
                        <a:t>准备提供ROW领域的许可证</a:t>
                      </a:r>
                    </a:p>
                  </a:txBody>
                  <a:tcPr/>
                </a:tc>
                <a:extLst>
                  <a:ext uri="{0D108BD9-81ED-4DB2-BD59-A6C34878D82A}">
                    <a16:rowId xmlns:a16="http://schemas.microsoft.com/office/drawing/2014/main" val="10001"/>
                  </a:ext>
                </a:extLst>
              </a:tr>
            </a:tbl>
          </a:graphicData>
        </a:graphic>
      </p:graphicFrame>
      <p:sp>
        <p:nvSpPr>
          <p:cNvPr id="7" name="Content Placeholder 3">
            <a:extLst>
              <a:ext uri="{FF2B5EF4-FFF2-40B4-BE49-F238E27FC236}">
                <a16:creationId xmlns:a16="http://schemas.microsoft.com/office/drawing/2014/main" id="{39718DEC-45BA-492D-9E4E-89481E86C9DE}"/>
              </a:ext>
            </a:extLst>
          </p:cNvPr>
          <p:cNvSpPr txBox="1">
            <a:spLocks/>
          </p:cNvSpPr>
          <p:nvPr/>
        </p:nvSpPr>
        <p:spPr>
          <a:xfrm>
            <a:off x="515456" y="4181160"/>
            <a:ext cx="7543800"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rgbClr val="455560"/>
                </a:solidFill>
                <a:latin typeface="Arial" pitchFamily="34" charset="0"/>
                <a:ea typeface="+mn-ea"/>
                <a:cs typeface="Arial" pitchFamily="34" charset="0"/>
              </a:defRPr>
            </a:lvl1pPr>
            <a:lvl2pPr marL="742950" indent="-285750" algn="l" defTabSz="914400" rtl="0" eaLnBrk="1" latinLnBrk="0" hangingPunct="1">
              <a:spcBef>
                <a:spcPct val="20000"/>
              </a:spcBef>
              <a:buSzPct val="75000"/>
              <a:buFont typeface="Courier New" pitchFamily="49" charset="0"/>
              <a:buChar char="o"/>
              <a:defRPr sz="2400" kern="1200">
                <a:solidFill>
                  <a:srgbClr val="455560"/>
                </a:solidFill>
                <a:latin typeface="Arial" pitchFamily="34" charset="0"/>
                <a:ea typeface="+mn-ea"/>
                <a:cs typeface="Arial" pitchFamily="34" charset="0"/>
              </a:defRPr>
            </a:lvl2pPr>
            <a:lvl3pPr marL="1143000" indent="-228600" algn="l" defTabSz="914400" rtl="0" eaLnBrk="1" latinLnBrk="0" hangingPunct="1">
              <a:spcBef>
                <a:spcPct val="20000"/>
              </a:spcBef>
              <a:buSzPct val="75000"/>
              <a:buFont typeface="Courier New" pitchFamily="49" charset="0"/>
              <a:buChar char="o"/>
              <a:defRPr sz="2000" kern="1200">
                <a:solidFill>
                  <a:srgbClr val="455560"/>
                </a:solidFill>
                <a:latin typeface="Arial" pitchFamily="34" charset="0"/>
                <a:ea typeface="+mn-ea"/>
                <a:cs typeface="Arial" pitchFamily="34" charset="0"/>
              </a:defRPr>
            </a:lvl3pPr>
            <a:lvl4pPr marL="1600200" indent="-228600" algn="l" defTabSz="914400" rtl="0" eaLnBrk="1" latinLnBrk="0" hangingPunct="1">
              <a:spcBef>
                <a:spcPct val="20000"/>
              </a:spcBef>
              <a:buSzPct val="75000"/>
              <a:buFont typeface="Courier New" pitchFamily="49" charset="0"/>
              <a:buChar char="o"/>
              <a:defRPr sz="1800" kern="1200">
                <a:solidFill>
                  <a:srgbClr val="455560"/>
                </a:solidFill>
                <a:latin typeface="Arial" pitchFamily="34" charset="0"/>
                <a:ea typeface="+mn-ea"/>
                <a:cs typeface="Arial" pitchFamily="34" charset="0"/>
              </a:defRPr>
            </a:lvl4pPr>
            <a:lvl5pPr marL="2057400" indent="-228600" algn="l" defTabSz="914400" rtl="0" eaLnBrk="1" latinLnBrk="0" hangingPunct="1">
              <a:spcBef>
                <a:spcPct val="20000"/>
              </a:spcBef>
              <a:buSzPct val="75000"/>
              <a:buFont typeface="Courier New" pitchFamily="49" charset="0"/>
              <a:buChar char="o"/>
              <a:defRPr sz="1800" kern="1200">
                <a:solidFill>
                  <a:srgbClr val="45556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rtl="0">
              <a:spcAft>
                <a:spcPts val="600"/>
              </a:spcAft>
              <a:buFont typeface="Arial" pitchFamily="34" charset="0"/>
              <a:buNone/>
            </a:pPr>
            <a:r>
              <a:rPr sz="2000" b="1">
                <a:solidFill>
                  <a:schemeClr val="tx1"/>
                </a:solidFill>
              </a:rPr>
              <a:t>医药产品</a:t>
            </a:r>
          </a:p>
          <a:p>
            <a:pPr marL="0" indent="0">
              <a:buFont typeface="Arial" pitchFamily="34" charset="0"/>
              <a:buNone/>
            </a:pPr>
            <a:endParaRPr lang="en-CA" sz="1400" dirty="0">
              <a:solidFill>
                <a:schemeClr val="tx1"/>
              </a:solidFill>
            </a:endParaRPr>
          </a:p>
          <a:p>
            <a:pPr marL="0" indent="0">
              <a:buFont typeface="Arial" pitchFamily="34" charset="0"/>
              <a:buNone/>
            </a:pPr>
            <a:endParaRPr lang="en-CA" sz="1400" dirty="0">
              <a:solidFill>
                <a:schemeClr val="tx1"/>
              </a:solidFill>
            </a:endParaRPr>
          </a:p>
          <a:p>
            <a:pPr marL="0" indent="0">
              <a:buFont typeface="Arial" pitchFamily="34" charset="0"/>
              <a:buNone/>
            </a:pPr>
            <a:endParaRPr lang="en-CA" sz="1400" dirty="0">
              <a:solidFill>
                <a:schemeClr val="tx1"/>
              </a:solidFill>
            </a:endParaRPr>
          </a:p>
          <a:p>
            <a:pPr marL="0" indent="0">
              <a:buFont typeface="Arial" pitchFamily="34" charset="0"/>
              <a:buNone/>
            </a:pPr>
            <a:endParaRPr lang="en-CA" sz="1400" dirty="0">
              <a:solidFill>
                <a:schemeClr val="tx1"/>
              </a:solidFill>
            </a:endParaRPr>
          </a:p>
          <a:p>
            <a:pPr marL="0" indent="0">
              <a:buFont typeface="Arial" pitchFamily="34" charset="0"/>
              <a:buNone/>
            </a:pPr>
            <a:endParaRPr lang="en-CA" sz="1400" dirty="0">
              <a:solidFill>
                <a:schemeClr val="tx1"/>
              </a:solidFill>
            </a:endParaRPr>
          </a:p>
          <a:p>
            <a:pPr marL="0" indent="0">
              <a:buFont typeface="Arial" pitchFamily="34" charset="0"/>
              <a:buNone/>
            </a:pPr>
            <a:endParaRPr lang="en-CA" sz="1400" dirty="0">
              <a:solidFill>
                <a:schemeClr val="tx1"/>
              </a:solidFill>
            </a:endParaRPr>
          </a:p>
          <a:p>
            <a:pPr marL="0" indent="0">
              <a:spcAft>
                <a:spcPts val="600"/>
              </a:spcAft>
              <a:buFont typeface="Arial" pitchFamily="34" charset="0"/>
              <a:buNone/>
            </a:pPr>
            <a:endParaRPr lang="en-CA" sz="2000" b="1" u="sng" dirty="0">
              <a:solidFill>
                <a:schemeClr val="tx1"/>
              </a:solidFill>
            </a:endParaRPr>
          </a:p>
        </p:txBody>
      </p:sp>
      <p:sp>
        <p:nvSpPr>
          <p:cNvPr id="9" name="Title 3">
            <a:extLst>
              <a:ext uri="{FF2B5EF4-FFF2-40B4-BE49-F238E27FC236}">
                <a16:creationId xmlns:a16="http://schemas.microsoft.com/office/drawing/2014/main" id="{F446B351-3748-4885-BE83-D137CE9CF95F}"/>
              </a:ext>
            </a:extLst>
          </p:cNvPr>
          <p:cNvSpPr>
            <a:spLocks noGrp="1"/>
          </p:cNvSpPr>
          <p:nvPr>
            <p:ph type="title"/>
          </p:nvPr>
        </p:nvSpPr>
        <p:spPr>
          <a:xfrm>
            <a:off x="457200" y="198438"/>
            <a:ext cx="8229600" cy="639762"/>
          </a:xfrm>
        </p:spPr>
        <p:txBody>
          <a:bodyPr>
            <a:normAutofit/>
          </a:bodyPr>
          <a:lstStyle/>
          <a:p>
            <a:pPr rtl="0"/>
            <a:r>
              <a:rPr>
                <a:latin typeface="Apple Braille" pitchFamily="2" charset="0"/>
              </a:rPr>
              <a:t>Sirona的管道</a:t>
            </a:r>
          </a:p>
        </p:txBody>
      </p:sp>
    </p:spTree>
    <p:extLst>
      <p:ext uri="{BB962C8B-B14F-4D97-AF65-F5344CB8AC3E}">
        <p14:creationId xmlns:p14="http://schemas.microsoft.com/office/powerpoint/2010/main" val="379730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a:latin typeface="Apple Braille" pitchFamily="2" charset="0"/>
              </a:rPr>
              <a:t>关于Sirona</a:t>
            </a:r>
          </a:p>
        </p:txBody>
      </p:sp>
      <p:sp>
        <p:nvSpPr>
          <p:cNvPr id="3" name="Content Placeholder 2"/>
          <p:cNvSpPr>
            <a:spLocks noGrp="1"/>
          </p:cNvSpPr>
          <p:nvPr>
            <p:ph idx="1"/>
          </p:nvPr>
        </p:nvSpPr>
        <p:spPr>
          <a:xfrm>
            <a:off x="539552" y="4683969"/>
            <a:ext cx="8229600" cy="1697359"/>
          </a:xfrm>
        </p:spPr>
        <p:txBody>
          <a:bodyPr>
            <a:normAutofit/>
          </a:bodyPr>
          <a:lstStyle/>
          <a:p>
            <a:pPr marL="0" indent="0" algn="ctr" rtl="0">
              <a:buNone/>
            </a:pPr>
            <a:r>
              <a:rPr sz="2800">
                <a:solidFill>
                  <a:schemeClr val="tx1"/>
                </a:solidFill>
                <a:latin typeface="Apple Braille" pitchFamily="2" charset="0"/>
              </a:rPr>
              <a:t>Sirona Biochem成立于2009年</a:t>
            </a:r>
          </a:p>
          <a:p>
            <a:pPr marL="0" indent="0" algn="ctr" rtl="0">
              <a:buNone/>
            </a:pPr>
            <a:r>
              <a:rPr sz="2800">
                <a:solidFill>
                  <a:schemeClr val="tx1"/>
                </a:solidFill>
                <a:latin typeface="Apple Braille" pitchFamily="2" charset="0"/>
              </a:rPr>
              <a:t>TFChem于2011年被收购</a:t>
            </a:r>
          </a:p>
        </p:txBody>
      </p:sp>
      <p:sp>
        <p:nvSpPr>
          <p:cNvPr id="6" name="TextBox 5"/>
          <p:cNvSpPr txBox="1"/>
          <p:nvPr/>
        </p:nvSpPr>
        <p:spPr>
          <a:xfrm>
            <a:off x="381000" y="3789040"/>
            <a:ext cx="3902968" cy="646331"/>
          </a:xfrm>
          <a:prstGeom prst="rect">
            <a:avLst/>
          </a:prstGeom>
          <a:noFill/>
        </p:spPr>
        <p:txBody>
          <a:bodyPr wrap="square" rtlCol="0">
            <a:spAutoFit/>
          </a:bodyPr>
          <a:lstStyle/>
          <a:p>
            <a:pPr rtl="0"/>
            <a:r>
              <a:rPr b="1">
                <a:latin typeface="Apple Braille" pitchFamily="2" charset="0"/>
              </a:rPr>
              <a:t>Sirona Biochem（母公司）</a:t>
            </a:r>
          </a:p>
          <a:p>
            <a:pPr rtl="0"/>
            <a:r>
              <a:rPr>
                <a:latin typeface="Apple Braille" pitchFamily="2" charset="0"/>
              </a:rPr>
              <a:t>加拿大不列颠哥伦比亚省温哥华市</a:t>
            </a:r>
          </a:p>
        </p:txBody>
      </p:sp>
      <p:sp>
        <p:nvSpPr>
          <p:cNvPr id="7" name="TextBox 6"/>
          <p:cNvSpPr txBox="1"/>
          <p:nvPr/>
        </p:nvSpPr>
        <p:spPr>
          <a:xfrm>
            <a:off x="5029200" y="3789040"/>
            <a:ext cx="4114800" cy="646331"/>
          </a:xfrm>
          <a:prstGeom prst="rect">
            <a:avLst/>
          </a:prstGeom>
          <a:noFill/>
        </p:spPr>
        <p:txBody>
          <a:bodyPr wrap="square" rtlCol="0">
            <a:spAutoFit/>
          </a:bodyPr>
          <a:lstStyle/>
          <a:p>
            <a:pPr rtl="0"/>
            <a:r>
              <a:rPr b="1">
                <a:latin typeface="Apple Braille" pitchFamily="2" charset="0"/>
              </a:rPr>
              <a:t>TFChem（全资子公司）</a:t>
            </a:r>
          </a:p>
          <a:p>
            <a:pPr rtl="0"/>
            <a:r>
              <a:rPr>
                <a:latin typeface="Apple Braille" pitchFamily="2" charset="0"/>
              </a:rPr>
              <a:t>法国化妆品谷</a:t>
            </a:r>
          </a:p>
        </p:txBody>
      </p:sp>
      <p:pic>
        <p:nvPicPr>
          <p:cNvPr id="9" name="Picture 8"/>
          <p:cNvPicPr>
            <a:picLocks noChangeAspect="1"/>
          </p:cNvPicPr>
          <p:nvPr/>
        </p:nvPicPr>
        <p:blipFill>
          <a:blip r:embed="rId2"/>
          <a:stretch>
            <a:fillRect/>
          </a:stretch>
        </p:blipFill>
        <p:spPr>
          <a:xfrm>
            <a:off x="0" y="1108209"/>
            <a:ext cx="4366726" cy="2473968"/>
          </a:xfrm>
          <a:prstGeom prst="rect">
            <a:avLst/>
          </a:prstGeom>
        </p:spPr>
      </p:pic>
      <p:pic>
        <p:nvPicPr>
          <p:cNvPr id="10" name="Picture 9"/>
          <p:cNvPicPr>
            <a:picLocks noChangeAspect="1"/>
          </p:cNvPicPr>
          <p:nvPr/>
        </p:nvPicPr>
        <p:blipFill>
          <a:blip r:embed="rId3"/>
          <a:stretch>
            <a:fillRect/>
          </a:stretch>
        </p:blipFill>
        <p:spPr>
          <a:xfrm>
            <a:off x="4404050" y="1189032"/>
            <a:ext cx="4758611" cy="2426527"/>
          </a:xfrm>
          <a:prstGeom prst="rect">
            <a:avLst/>
          </a:prstGeom>
        </p:spPr>
      </p:pic>
      <p:sp>
        <p:nvSpPr>
          <p:cNvPr id="11" name="Rectangle 10"/>
          <p:cNvSpPr/>
          <p:nvPr/>
        </p:nvSpPr>
        <p:spPr>
          <a:xfrm>
            <a:off x="0" y="1108209"/>
            <a:ext cx="9134669" cy="808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4" name="Rectangle 13"/>
          <p:cNvSpPr/>
          <p:nvPr/>
        </p:nvSpPr>
        <p:spPr>
          <a:xfrm>
            <a:off x="9331" y="3582829"/>
            <a:ext cx="9134669" cy="808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38713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4667"/>
            <a:ext cx="8382000" cy="868362"/>
          </a:xfrm>
        </p:spPr>
        <p:txBody>
          <a:bodyPr>
            <a:noAutofit/>
          </a:bodyPr>
          <a:lstStyle/>
          <a:p>
            <a:pPr rtl="0"/>
            <a:r>
              <a:rPr>
                <a:latin typeface="Apple Braille" pitchFamily="2" charset="0"/>
              </a:rPr>
              <a:t>管理团队</a:t>
            </a:r>
          </a:p>
        </p:txBody>
      </p:sp>
      <p:pic>
        <p:nvPicPr>
          <p:cNvPr id="6" name="Picture 5"/>
          <p:cNvPicPr>
            <a:picLocks noChangeAspect="1"/>
          </p:cNvPicPr>
          <p:nvPr/>
        </p:nvPicPr>
        <p:blipFill>
          <a:blip r:embed="rId3" cstate="print"/>
          <a:stretch>
            <a:fillRect/>
          </a:stretch>
        </p:blipFill>
        <p:spPr>
          <a:xfrm>
            <a:off x="304800" y="1066800"/>
            <a:ext cx="1261370" cy="1676401"/>
          </a:xfrm>
          <a:prstGeom prst="rect">
            <a:avLst/>
          </a:prstGeom>
        </p:spPr>
      </p:pic>
      <p:pic>
        <p:nvPicPr>
          <p:cNvPr id="7" name="Picture 6"/>
          <p:cNvPicPr>
            <a:picLocks noChangeAspect="1"/>
          </p:cNvPicPr>
          <p:nvPr/>
        </p:nvPicPr>
        <p:blipFill>
          <a:blip r:embed="rId4" cstate="print"/>
          <a:stretch>
            <a:fillRect/>
          </a:stretch>
        </p:blipFill>
        <p:spPr>
          <a:xfrm>
            <a:off x="3514061" y="1066800"/>
            <a:ext cx="1286539" cy="1676400"/>
          </a:xfrm>
          <a:prstGeom prst="rect">
            <a:avLst/>
          </a:prstGeom>
        </p:spPr>
      </p:pic>
      <p:pic>
        <p:nvPicPr>
          <p:cNvPr id="8" name="Picture 7"/>
          <p:cNvPicPr>
            <a:picLocks noChangeAspect="1"/>
          </p:cNvPicPr>
          <p:nvPr/>
        </p:nvPicPr>
        <p:blipFill>
          <a:blip r:embed="rId5" cstate="print"/>
          <a:stretch>
            <a:fillRect/>
          </a:stretch>
        </p:blipFill>
        <p:spPr>
          <a:xfrm>
            <a:off x="6577396" y="1066800"/>
            <a:ext cx="1271204" cy="1676400"/>
          </a:xfrm>
          <a:prstGeom prst="rect">
            <a:avLst/>
          </a:prstGeom>
        </p:spPr>
      </p:pic>
      <p:pic>
        <p:nvPicPr>
          <p:cNvPr id="10" name="Picture 9"/>
          <p:cNvPicPr>
            <a:picLocks noChangeAspect="1"/>
          </p:cNvPicPr>
          <p:nvPr/>
        </p:nvPicPr>
        <p:blipFill>
          <a:blip r:embed="rId6" cstate="print"/>
          <a:stretch>
            <a:fillRect/>
          </a:stretch>
        </p:blipFill>
        <p:spPr>
          <a:xfrm>
            <a:off x="3500980" y="4419600"/>
            <a:ext cx="1371600" cy="1676400"/>
          </a:xfrm>
          <a:prstGeom prst="rect">
            <a:avLst/>
          </a:prstGeom>
        </p:spPr>
      </p:pic>
      <p:sp>
        <p:nvSpPr>
          <p:cNvPr id="12" name="TextBox 11"/>
          <p:cNvSpPr txBox="1"/>
          <p:nvPr/>
        </p:nvSpPr>
        <p:spPr>
          <a:xfrm>
            <a:off x="76200" y="2819400"/>
            <a:ext cx="2895600" cy="800219"/>
          </a:xfrm>
          <a:prstGeom prst="rect">
            <a:avLst/>
          </a:prstGeom>
          <a:noFill/>
          <a:ln>
            <a:noFill/>
          </a:ln>
        </p:spPr>
        <p:txBody>
          <a:bodyPr wrap="square" rtlCol="0">
            <a:spAutoFit/>
          </a:bodyPr>
          <a:lstStyle/>
          <a:p>
            <a:pPr rtl="0"/>
            <a:r>
              <a:rPr sz="1400" b="1"/>
              <a:t>Howard J. Verrico医学博士</a:t>
            </a:r>
          </a:p>
          <a:p>
            <a:pPr rtl="0"/>
            <a:r>
              <a:rPr sz="1400"/>
              <a:t>首席执行官兼董事会主席</a:t>
            </a:r>
          </a:p>
          <a:p>
            <a:endParaRPr lang="en-US" dirty="0"/>
          </a:p>
        </p:txBody>
      </p:sp>
      <p:sp>
        <p:nvSpPr>
          <p:cNvPr id="13" name="TextBox 12"/>
          <p:cNvSpPr txBox="1"/>
          <p:nvPr/>
        </p:nvSpPr>
        <p:spPr>
          <a:xfrm>
            <a:off x="2895600" y="2819400"/>
            <a:ext cx="2971800" cy="800219"/>
          </a:xfrm>
          <a:prstGeom prst="rect">
            <a:avLst/>
          </a:prstGeom>
          <a:noFill/>
          <a:ln>
            <a:noFill/>
          </a:ln>
        </p:spPr>
        <p:txBody>
          <a:bodyPr wrap="square" rtlCol="0">
            <a:spAutoFit/>
          </a:bodyPr>
          <a:lstStyle/>
          <a:p>
            <a:pPr rtl="0"/>
            <a:r>
              <a:rPr sz="1400" b="1"/>
              <a:t>Geraldine Deliencourt-Godefroy博士</a:t>
            </a:r>
          </a:p>
          <a:p>
            <a:pPr rtl="0"/>
            <a:r>
              <a:rPr sz="1400"/>
              <a:t>首席科学官</a:t>
            </a:r>
          </a:p>
          <a:p>
            <a:endParaRPr lang="en-US" dirty="0"/>
          </a:p>
        </p:txBody>
      </p:sp>
      <p:sp>
        <p:nvSpPr>
          <p:cNvPr id="14" name="TextBox 13"/>
          <p:cNvSpPr txBox="1"/>
          <p:nvPr/>
        </p:nvSpPr>
        <p:spPr>
          <a:xfrm>
            <a:off x="6248400" y="2819401"/>
            <a:ext cx="2590800" cy="523220"/>
          </a:xfrm>
          <a:prstGeom prst="rect">
            <a:avLst/>
          </a:prstGeom>
          <a:noFill/>
        </p:spPr>
        <p:txBody>
          <a:bodyPr wrap="square" rtlCol="0">
            <a:spAutoFit/>
          </a:bodyPr>
          <a:lstStyle/>
          <a:p>
            <a:pPr rtl="0"/>
            <a:r>
              <a:rPr sz="1400" b="1"/>
              <a:t>Christopher Hopton 注册会计师（加拿大注册会计师协会）</a:t>
            </a:r>
          </a:p>
          <a:p>
            <a:pPr rtl="0"/>
            <a:r>
              <a:rPr sz="1400"/>
              <a:t>首席财务官</a:t>
            </a:r>
          </a:p>
        </p:txBody>
      </p:sp>
      <p:sp>
        <p:nvSpPr>
          <p:cNvPr id="15" name="TextBox 14"/>
          <p:cNvSpPr txBox="1"/>
          <p:nvPr/>
        </p:nvSpPr>
        <p:spPr>
          <a:xfrm>
            <a:off x="-19561" y="4406096"/>
            <a:ext cx="3716072" cy="523220"/>
          </a:xfrm>
          <a:prstGeom prst="rect">
            <a:avLst/>
          </a:prstGeom>
          <a:noFill/>
        </p:spPr>
        <p:txBody>
          <a:bodyPr wrap="square" rtlCol="0">
            <a:spAutoFit/>
          </a:bodyPr>
          <a:lstStyle/>
          <a:p>
            <a:pPr rtl="0"/>
            <a:r>
              <a:rPr sz="1400" b="1" dirty="0"/>
              <a:t>Michelle </a:t>
            </a:r>
            <a:r>
              <a:rPr sz="1400" b="1" dirty="0" err="1"/>
              <a:t>Seltenrich工商管理硕士、理学学士</a:t>
            </a:r>
            <a:endParaRPr sz="1400" b="1" dirty="0"/>
          </a:p>
          <a:p>
            <a:pPr rtl="0"/>
            <a:r>
              <a:rPr sz="1400" dirty="0" err="1"/>
              <a:t>运营副总裁</a:t>
            </a:r>
            <a:endParaRPr sz="1400" dirty="0"/>
          </a:p>
        </p:txBody>
      </p:sp>
      <p:sp>
        <p:nvSpPr>
          <p:cNvPr id="17" name="TextBox 16"/>
          <p:cNvSpPr txBox="1"/>
          <p:nvPr/>
        </p:nvSpPr>
        <p:spPr>
          <a:xfrm>
            <a:off x="6669990" y="4406096"/>
            <a:ext cx="2819400" cy="738664"/>
          </a:xfrm>
          <a:prstGeom prst="rect">
            <a:avLst/>
          </a:prstGeom>
          <a:noFill/>
        </p:spPr>
        <p:txBody>
          <a:bodyPr wrap="square" rtlCol="0">
            <a:spAutoFit/>
          </a:bodyPr>
          <a:lstStyle/>
          <a:p>
            <a:pPr rtl="0"/>
            <a:r>
              <a:rPr sz="1400" b="1"/>
              <a:t>Aleksandra Kasikovic理学硕士</a:t>
            </a:r>
          </a:p>
          <a:p>
            <a:pPr rtl="0"/>
            <a:r>
              <a:rPr sz="1400"/>
              <a:t>业务开发经理</a:t>
            </a:r>
          </a:p>
          <a:p>
            <a:endParaRPr lang="en-US" sz="1400" dirty="0"/>
          </a:p>
        </p:txBody>
      </p:sp>
      <p:pic>
        <p:nvPicPr>
          <p:cNvPr id="4" name="Picture 3">
            <a:extLst>
              <a:ext uri="{FF2B5EF4-FFF2-40B4-BE49-F238E27FC236}">
                <a16:creationId xmlns:a16="http://schemas.microsoft.com/office/drawing/2014/main" id="{13FD487B-AB9A-7040-ADE0-D3C3CEE9B47D}"/>
              </a:ext>
            </a:extLst>
          </p:cNvPr>
          <p:cNvPicPr>
            <a:picLocks noChangeAspect="1"/>
          </p:cNvPicPr>
          <p:nvPr/>
        </p:nvPicPr>
        <p:blipFill rotWithShape="1">
          <a:blip r:embed="rId7"/>
          <a:srcRect l="13764" t="4524" r="23403" b="39746"/>
          <a:stretch/>
        </p:blipFill>
        <p:spPr>
          <a:xfrm>
            <a:off x="5442398" y="4419600"/>
            <a:ext cx="1229810" cy="1676400"/>
          </a:xfrm>
          <a:prstGeom prst="rect">
            <a:avLst/>
          </a:prstGeom>
        </p:spPr>
      </p:pic>
    </p:spTree>
    <p:extLst>
      <p:ext uri="{BB962C8B-B14F-4D97-AF65-F5344CB8AC3E}">
        <p14:creationId xmlns:p14="http://schemas.microsoft.com/office/powerpoint/2010/main" val="2160167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235" y="1226711"/>
            <a:ext cx="8229600" cy="1687389"/>
          </a:xfrm>
        </p:spPr>
        <p:txBody>
          <a:bodyPr>
            <a:normAutofit/>
          </a:bodyPr>
          <a:lstStyle/>
          <a:p>
            <a:pPr marL="0" indent="0" algn="ctr">
              <a:buNone/>
            </a:pPr>
            <a:endParaRPr lang="en-US" sz="2400" dirty="0">
              <a:solidFill>
                <a:schemeClr val="tx1"/>
              </a:solidFill>
              <a:latin typeface="Apple Braille" pitchFamily="2" charset="0"/>
            </a:endParaRPr>
          </a:p>
          <a:p>
            <a:pPr marL="0" indent="0" algn="ctr" rtl="0">
              <a:buNone/>
            </a:pPr>
            <a:r>
              <a:rPr sz="2000">
                <a:solidFill>
                  <a:schemeClr val="tx1"/>
                </a:solidFill>
                <a:latin typeface="Apple Braille" pitchFamily="2" charset="0"/>
              </a:rPr>
              <a:t>Sirona的战略是在全球向领先的公司提供化合物的专利和许可证，用于换取许可证费用、里程碑费用、及持续的版权使用费。 </a:t>
            </a:r>
          </a:p>
        </p:txBody>
      </p:sp>
      <p:sp>
        <p:nvSpPr>
          <p:cNvPr id="6" name="Title 1">
            <a:extLst>
              <a:ext uri="{FF2B5EF4-FFF2-40B4-BE49-F238E27FC236}">
                <a16:creationId xmlns:a16="http://schemas.microsoft.com/office/drawing/2014/main" id="{719D3675-6C83-BA41-BA19-B13F305B7802}"/>
              </a:ext>
            </a:extLst>
          </p:cNvPr>
          <p:cNvSpPr txBox="1">
            <a:spLocks/>
          </p:cNvSpPr>
          <p:nvPr/>
        </p:nvSpPr>
        <p:spPr>
          <a:xfrm>
            <a:off x="562429" y="232700"/>
            <a:ext cx="8229600" cy="6397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rgbClr val="455560"/>
                </a:solidFill>
                <a:latin typeface="Arial" pitchFamily="34" charset="0"/>
                <a:ea typeface="+mj-ea"/>
                <a:cs typeface="Arial" pitchFamily="34" charset="0"/>
              </a:defRPr>
            </a:lvl1pPr>
          </a:lstStyle>
          <a:p>
            <a:pPr rtl="0"/>
            <a:r>
              <a:rPr>
                <a:latin typeface="Apple Braille" pitchFamily="2" charset="0"/>
              </a:rPr>
              <a:t>企业策略</a:t>
            </a:r>
          </a:p>
        </p:txBody>
      </p:sp>
      <p:sp>
        <p:nvSpPr>
          <p:cNvPr id="9" name="Frame 8">
            <a:extLst>
              <a:ext uri="{FF2B5EF4-FFF2-40B4-BE49-F238E27FC236}">
                <a16:creationId xmlns:a16="http://schemas.microsoft.com/office/drawing/2014/main" id="{524778BA-11CC-1640-9189-C6C93359A30C}"/>
              </a:ext>
            </a:extLst>
          </p:cNvPr>
          <p:cNvSpPr/>
          <p:nvPr/>
        </p:nvSpPr>
        <p:spPr>
          <a:xfrm>
            <a:off x="300923" y="1336228"/>
            <a:ext cx="8542154" cy="1687388"/>
          </a:xfrm>
          <a:prstGeom prst="frame">
            <a:avLst/>
          </a:prstGeom>
          <a:gradFill>
            <a:gsLst>
              <a:gs pos="97000">
                <a:schemeClr val="bg1">
                  <a:lumMod val="85000"/>
                </a:schemeClr>
              </a:gs>
              <a:gs pos="100000">
                <a:schemeClr val="dk1">
                  <a:shade val="93000"/>
                  <a:satMod val="130000"/>
                </a:schemeClr>
              </a:gs>
              <a:gs pos="100000">
                <a:schemeClr val="dk1">
                  <a:shade val="94000"/>
                  <a:satMod val="135000"/>
                </a:schemeClr>
              </a:gs>
            </a:gsLst>
          </a:grad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solidFill>
                <a:schemeClr val="tx1"/>
              </a:solidFill>
            </a:endParaRPr>
          </a:p>
        </p:txBody>
      </p:sp>
      <p:sp>
        <p:nvSpPr>
          <p:cNvPr id="4" name="Rectangle 3">
            <a:extLst>
              <a:ext uri="{FF2B5EF4-FFF2-40B4-BE49-F238E27FC236}">
                <a16:creationId xmlns:a16="http://schemas.microsoft.com/office/drawing/2014/main" id="{41343D8A-6573-4F07-8DC8-ECF66CDABDF0}"/>
              </a:ext>
            </a:extLst>
          </p:cNvPr>
          <p:cNvSpPr/>
          <p:nvPr/>
        </p:nvSpPr>
        <p:spPr>
          <a:xfrm>
            <a:off x="829252" y="3429000"/>
            <a:ext cx="8119676" cy="2431435"/>
          </a:xfrm>
          <a:prstGeom prst="rect">
            <a:avLst/>
          </a:prstGeom>
        </p:spPr>
        <p:txBody>
          <a:bodyPr wrap="square">
            <a:spAutoFit/>
          </a:bodyPr>
          <a:lstStyle/>
          <a:p>
            <a:pPr marL="285750" lvl="0" indent="-285750" rtl="0">
              <a:buFont typeface="Arial" panose="020B0604020202020204" pitchFamily="34" charset="0"/>
              <a:buChar char="•"/>
            </a:pPr>
            <a:r>
              <a:rPr>
                <a:latin typeface="Apple Braille" pitchFamily="2" charset="0"/>
              </a:rPr>
              <a:t>我们针对糖尿病的SGLT2抑制剂在中国已经把许可证授予</a:t>
            </a:r>
            <a:r>
              <a:rPr b="1">
                <a:latin typeface="Apple Braille" pitchFamily="2" charset="0"/>
              </a:rPr>
              <a:t>万邦/复星医药</a:t>
            </a:r>
            <a:r>
              <a:rPr>
                <a:latin typeface="Apple Braille" pitchFamily="2" charset="0"/>
              </a:rPr>
              <a:t>公司，并将在2018年进行临床试验。</a:t>
            </a:r>
            <a:r>
              <a:rPr lang="en-US" dirty="0">
                <a:latin typeface="Apple Braille" pitchFamily="2" charset="0"/>
              </a:rPr>
              <a:t/>
            </a:r>
            <a:br>
              <a:rPr lang="en-US" dirty="0">
                <a:latin typeface="Apple Braille" pitchFamily="2" charset="0"/>
              </a:rPr>
            </a:br>
            <a:endParaRPr lang="en-US" dirty="0">
              <a:latin typeface="Apple Braille" pitchFamily="2" charset="0"/>
            </a:endParaRPr>
          </a:p>
          <a:p>
            <a:pPr marL="285750" indent="-285750" rtl="0">
              <a:buFont typeface="Arial" panose="020B0604020202020204" pitchFamily="34" charset="0"/>
              <a:buChar char="•"/>
            </a:pPr>
            <a:r>
              <a:rPr sz="2000" b="1">
                <a:latin typeface="Apple Braille" pitchFamily="2" charset="0"/>
              </a:rPr>
              <a:t>我们在2018年的优先事项是向把我们的亮肤化合物</a:t>
            </a:r>
            <a:r>
              <a:rPr sz="2000" b="1">
                <a:latin typeface="Apple Braille" pitchFamily="2" charset="0"/>
                <a:hlinkClick r:id="rId3"/>
              </a:rPr>
              <a:t>TFC-1067</a:t>
            </a:r>
            <a:r>
              <a:rPr sz="2000" b="1">
                <a:latin typeface="Apple Braille" pitchFamily="2" charset="0"/>
              </a:rPr>
              <a:t>许可证授予一家全球行业合作伙伴。</a:t>
            </a:r>
          </a:p>
          <a:p>
            <a:pPr marL="285750" indent="-285750">
              <a:buFont typeface="Arial" panose="020B0604020202020204" pitchFamily="34" charset="0"/>
              <a:buChar char="•"/>
            </a:pPr>
            <a:endParaRPr lang="en-GB" sz="2000" b="1" dirty="0">
              <a:latin typeface="Apple Braille" pitchFamily="2" charset="0"/>
            </a:endParaRPr>
          </a:p>
          <a:p>
            <a:pPr marL="285750" indent="-285750" rtl="0">
              <a:buFont typeface="Arial" panose="020B0604020202020204" pitchFamily="34" charset="0"/>
              <a:buChar char="•"/>
            </a:pPr>
            <a:r>
              <a:rPr sz="2000">
                <a:latin typeface="Apple Braille" pitchFamily="2" charset="0"/>
              </a:rPr>
              <a:t>我们还在开发我们新颖的抗皱技术。</a:t>
            </a:r>
          </a:p>
          <a:p>
            <a:pPr lvl="0">
              <a:buFont typeface="Wingdings" pitchFamily="2" charset="2"/>
              <a:buChar char="Ø"/>
            </a:pPr>
            <a:endParaRPr lang="en-US" dirty="0"/>
          </a:p>
        </p:txBody>
      </p:sp>
    </p:spTree>
    <p:extLst>
      <p:ext uri="{BB962C8B-B14F-4D97-AF65-F5344CB8AC3E}">
        <p14:creationId xmlns:p14="http://schemas.microsoft.com/office/powerpoint/2010/main" val="2025314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a:latin typeface="Apple Braille" pitchFamily="2" charset="0"/>
              </a:rPr>
              <a:t>Sirona的技术</a:t>
            </a:r>
          </a:p>
        </p:txBody>
      </p:sp>
      <p:sp>
        <p:nvSpPr>
          <p:cNvPr id="3" name="Content Placeholder 2"/>
          <p:cNvSpPr>
            <a:spLocks noGrp="1"/>
          </p:cNvSpPr>
          <p:nvPr>
            <p:ph idx="1"/>
          </p:nvPr>
        </p:nvSpPr>
        <p:spPr>
          <a:xfrm>
            <a:off x="501588" y="1111464"/>
            <a:ext cx="8140824" cy="2497236"/>
          </a:xfrm>
        </p:spPr>
        <p:txBody>
          <a:bodyPr>
            <a:noAutofit/>
          </a:bodyPr>
          <a:lstStyle/>
          <a:p>
            <a:pPr marL="0" indent="0" algn="ctr">
              <a:buNone/>
            </a:pPr>
            <a:endParaRPr lang="en-US" sz="2800" dirty="0">
              <a:solidFill>
                <a:schemeClr val="tx1"/>
              </a:solidFill>
              <a:latin typeface="Apple Braille" pitchFamily="2" charset="0"/>
            </a:endParaRPr>
          </a:p>
          <a:p>
            <a:pPr marL="0" indent="0" algn="ctr" rtl="0">
              <a:buNone/>
            </a:pPr>
            <a:r>
              <a:rPr sz="2800">
                <a:solidFill>
                  <a:schemeClr val="tx1"/>
                </a:solidFill>
                <a:latin typeface="Apple Braille" pitchFamily="2" charset="0"/>
              </a:rPr>
              <a:t>Sirona Biochem正在开发基于</a:t>
            </a:r>
            <a:r>
              <a:rPr sz="2800" b="1">
                <a:latin typeface="Apple Braille" pitchFamily="2" charset="0"/>
              </a:rPr>
              <a:t>碳水化合物的、更安全、更有效的</a:t>
            </a:r>
            <a:r>
              <a:rPr sz="2800" b="1">
                <a:solidFill>
                  <a:schemeClr val="tx1"/>
                </a:solidFill>
                <a:latin typeface="Apple Braille" pitchFamily="2" charset="0"/>
              </a:rPr>
              <a:t> </a:t>
            </a:r>
            <a:r>
              <a:rPr sz="2800">
                <a:solidFill>
                  <a:schemeClr val="tx1"/>
                </a:solidFill>
                <a:latin typeface="Apple Braille" pitchFamily="2" charset="0"/>
                <a:hlinkClick r:id="rId3"/>
              </a:rPr>
              <a:t>化妆品和药物</a:t>
            </a:r>
            <a:r>
              <a:rPr sz="2800">
                <a:solidFill>
                  <a:schemeClr val="tx1"/>
                </a:solidFill>
                <a:latin typeface="Apple Braille" pitchFamily="2" charset="0"/>
              </a:rPr>
              <a:t>活性成分。</a:t>
            </a:r>
            <a:r>
              <a:rPr lang="en-US" sz="2800" dirty="0">
                <a:solidFill>
                  <a:schemeClr val="tx1"/>
                </a:solidFill>
                <a:latin typeface="Apple Braille" pitchFamily="2" charset="0"/>
              </a:rPr>
              <a:t/>
            </a:r>
            <a:br>
              <a:rPr lang="en-US" sz="2800" dirty="0">
                <a:solidFill>
                  <a:schemeClr val="tx1"/>
                </a:solidFill>
                <a:latin typeface="Apple Braille" pitchFamily="2" charset="0"/>
              </a:rPr>
            </a:br>
            <a:r>
              <a:rPr lang="en-US" sz="2800" dirty="0">
                <a:solidFill>
                  <a:schemeClr val="tx1"/>
                </a:solidFill>
                <a:latin typeface="Apple Braille" pitchFamily="2" charset="0"/>
              </a:rPr>
              <a:t/>
            </a:r>
            <a:br>
              <a:rPr lang="en-US" sz="2800" dirty="0">
                <a:solidFill>
                  <a:schemeClr val="tx1"/>
                </a:solidFill>
                <a:latin typeface="Apple Braille" pitchFamily="2" charset="0"/>
              </a:rPr>
            </a:br>
            <a:endParaRPr lang="en-US" sz="2800" dirty="0">
              <a:solidFill>
                <a:schemeClr val="tx1"/>
              </a:solidFill>
              <a:latin typeface="Apple Braille" pitchFamily="2" charset="0"/>
            </a:endParaRPr>
          </a:p>
        </p:txBody>
      </p:sp>
      <p:pic>
        <p:nvPicPr>
          <p:cNvPr id="4" name="Image 42">
            <a:extLst>
              <a:ext uri="{FF2B5EF4-FFF2-40B4-BE49-F238E27FC236}">
                <a16:creationId xmlns:a16="http://schemas.microsoft.com/office/drawing/2014/main" id="{B05BC9DD-52AF-FD4F-9739-3CF7E09177A8}"/>
              </a:ext>
            </a:extLst>
          </p:cNvPr>
          <p:cNvPicPr>
            <a:picLocks noChangeAspect="1"/>
          </p:cNvPicPr>
          <p:nvPr/>
        </p:nvPicPr>
        <p:blipFill>
          <a:blip r:embed="rId4" cstate="print"/>
          <a:stretch>
            <a:fillRect/>
          </a:stretch>
        </p:blipFill>
        <p:spPr>
          <a:xfrm>
            <a:off x="3062503" y="3429000"/>
            <a:ext cx="3164678" cy="3028477"/>
          </a:xfrm>
          <a:prstGeom prst="rect">
            <a:avLst/>
          </a:prstGeom>
        </p:spPr>
      </p:pic>
    </p:spTree>
    <p:extLst>
      <p:ext uri="{BB962C8B-B14F-4D97-AF65-F5344CB8AC3E}">
        <p14:creationId xmlns:p14="http://schemas.microsoft.com/office/powerpoint/2010/main" val="1803041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ontent Placeholder 2"/>
          <p:cNvSpPr>
            <a:spLocks noGrp="1"/>
          </p:cNvSpPr>
          <p:nvPr>
            <p:ph idx="1"/>
          </p:nvPr>
        </p:nvSpPr>
        <p:spPr>
          <a:xfrm>
            <a:off x="378303" y="1548609"/>
            <a:ext cx="8495246" cy="4803566"/>
          </a:xfrm>
        </p:spPr>
        <p:txBody>
          <a:bodyPr>
            <a:noAutofit/>
          </a:bodyPr>
          <a:lstStyle/>
          <a:p>
            <a:pPr marL="0" indent="0" algn="ctr" rtl="0">
              <a:lnSpc>
                <a:spcPct val="80000"/>
              </a:lnSpc>
              <a:spcBef>
                <a:spcPts val="0"/>
              </a:spcBef>
              <a:buNone/>
            </a:pPr>
            <a:r>
              <a:rPr sz="2800">
                <a:latin typeface="Apple Braille" pitchFamily="2" charset="0"/>
              </a:rPr>
              <a:t>碳水化合物永久巨大潜力</a:t>
            </a:r>
          </a:p>
          <a:p>
            <a:pPr marL="0" indent="0" algn="ctr">
              <a:lnSpc>
                <a:spcPct val="80000"/>
              </a:lnSpc>
              <a:spcBef>
                <a:spcPts val="0"/>
              </a:spcBef>
              <a:buNone/>
            </a:pPr>
            <a:endParaRPr lang="en-US" sz="1800" b="1" dirty="0">
              <a:solidFill>
                <a:schemeClr val="tx1"/>
              </a:solidFill>
              <a:latin typeface="Apple Braille" pitchFamily="2" charset="0"/>
            </a:endParaRPr>
          </a:p>
          <a:p>
            <a:pPr marL="0" indent="0" algn="ctr" rtl="0">
              <a:buNone/>
            </a:pPr>
            <a:r>
              <a:rPr sz="2000">
                <a:solidFill>
                  <a:schemeClr val="tx1"/>
                </a:solidFill>
                <a:latin typeface="Apple Braille" pitchFamily="2" charset="0"/>
              </a:rPr>
              <a:t>碳水化合物参与人体内的众多生物过程：</a:t>
            </a:r>
          </a:p>
          <a:p>
            <a:pPr algn="ctr" rtl="0"/>
            <a:r>
              <a:rPr sz="2000" i="1">
                <a:solidFill>
                  <a:schemeClr val="tx1"/>
                </a:solidFill>
                <a:latin typeface="Apple Braille" pitchFamily="2" charset="0"/>
              </a:rPr>
              <a:t>糖基化</a:t>
            </a:r>
          </a:p>
          <a:p>
            <a:pPr algn="ctr" rtl="0"/>
            <a:r>
              <a:rPr sz="2000" i="1">
                <a:solidFill>
                  <a:schemeClr val="tx1"/>
                </a:solidFill>
                <a:latin typeface="Apple Braille" pitchFamily="2" charset="0"/>
              </a:rPr>
              <a:t>细胞与细胞的信号传递</a:t>
            </a:r>
          </a:p>
          <a:p>
            <a:pPr algn="ctr" rtl="0"/>
            <a:r>
              <a:rPr sz="2000" i="1">
                <a:solidFill>
                  <a:schemeClr val="tx1"/>
                </a:solidFill>
                <a:latin typeface="Apple Braille" pitchFamily="2" charset="0"/>
              </a:rPr>
              <a:t>赋予细胞类型特异性</a:t>
            </a:r>
          </a:p>
          <a:p>
            <a:pPr algn="ctr" rtl="0"/>
            <a:r>
              <a:rPr sz="2000" i="1">
                <a:solidFill>
                  <a:schemeClr val="tx1"/>
                </a:solidFill>
                <a:latin typeface="Apple Braille" pitchFamily="2" charset="0"/>
              </a:rPr>
              <a:t>帮助确定蛋白质结构和功能</a:t>
            </a:r>
          </a:p>
          <a:p>
            <a:pPr marL="0" indent="0" algn="ctr">
              <a:buNone/>
            </a:pPr>
            <a:endParaRPr lang="en-US" sz="2000" dirty="0">
              <a:solidFill>
                <a:schemeClr val="tx1"/>
              </a:solidFill>
              <a:latin typeface="Apple Braille" pitchFamily="2" charset="0"/>
            </a:endParaRPr>
          </a:p>
          <a:p>
            <a:pPr marL="0" indent="0" algn="ctr" rtl="0">
              <a:buNone/>
            </a:pPr>
            <a:r>
              <a:rPr sz="2000">
                <a:solidFill>
                  <a:schemeClr val="tx1"/>
                </a:solidFill>
                <a:latin typeface="Apple Braille" pitchFamily="2" charset="0"/>
              </a:rPr>
              <a:t>最好的碳水化合物类药物是病毒神经氨酸酶抑制剂——</a:t>
            </a:r>
            <a:r>
              <a:rPr sz="2000" b="1">
                <a:solidFill>
                  <a:schemeClr val="tx1"/>
                </a:solidFill>
                <a:latin typeface="Apple Braille" pitchFamily="2" charset="0"/>
              </a:rPr>
              <a:t>Relenza</a:t>
            </a:r>
            <a:r>
              <a:rPr sz="2000">
                <a:solidFill>
                  <a:schemeClr val="tx1"/>
                </a:solidFill>
                <a:latin typeface="Apple Braille" pitchFamily="2" charset="0"/>
              </a:rPr>
              <a:t>和</a:t>
            </a:r>
            <a:r>
              <a:rPr sz="2000" b="1">
                <a:solidFill>
                  <a:schemeClr val="tx1"/>
                </a:solidFill>
                <a:latin typeface="Apple Braille" pitchFamily="2" charset="0"/>
              </a:rPr>
              <a:t>Tamiflu</a:t>
            </a:r>
            <a:r>
              <a:rPr sz="2000">
                <a:solidFill>
                  <a:schemeClr val="tx1"/>
                </a:solidFill>
                <a:latin typeface="Apple Braille" pitchFamily="2" charset="0"/>
              </a:rPr>
              <a:t>，它们都用于治疗甲型流感。 </a:t>
            </a:r>
          </a:p>
          <a:p>
            <a:pPr lvl="1"/>
            <a:endParaRPr lang="en-US" sz="800" b="1" dirty="0">
              <a:solidFill>
                <a:schemeClr val="tx1"/>
              </a:solidFill>
            </a:endParaRPr>
          </a:p>
          <a:p>
            <a:pPr marL="0" indent="0" algn="just">
              <a:lnSpc>
                <a:spcPct val="80000"/>
              </a:lnSpc>
              <a:spcBef>
                <a:spcPts val="0"/>
              </a:spcBef>
              <a:buNone/>
            </a:pPr>
            <a:endParaRPr lang="en-US" sz="2400" b="1" dirty="0">
              <a:solidFill>
                <a:schemeClr val="tx1"/>
              </a:solidFill>
            </a:endParaRPr>
          </a:p>
          <a:p>
            <a:pPr algn="just">
              <a:lnSpc>
                <a:spcPct val="80000"/>
              </a:lnSpc>
              <a:spcBef>
                <a:spcPts val="0"/>
              </a:spcBef>
              <a:buBlip>
                <a:blip r:embed="rId2"/>
              </a:buBlip>
            </a:pPr>
            <a:endParaRPr lang="en-US" sz="1800" b="1" dirty="0">
              <a:solidFill>
                <a:schemeClr val="tx1"/>
              </a:solidFill>
            </a:endParaRPr>
          </a:p>
        </p:txBody>
      </p:sp>
      <p:sp>
        <p:nvSpPr>
          <p:cNvPr id="7" name="Title 1">
            <a:extLst>
              <a:ext uri="{FF2B5EF4-FFF2-40B4-BE49-F238E27FC236}">
                <a16:creationId xmlns:a16="http://schemas.microsoft.com/office/drawing/2014/main" id="{10FF9E00-8529-3C49-AEE4-FABEF8E7683D}"/>
              </a:ext>
            </a:extLst>
          </p:cNvPr>
          <p:cNvSpPr txBox="1">
            <a:spLocks/>
          </p:cNvSpPr>
          <p:nvPr/>
        </p:nvSpPr>
        <p:spPr>
          <a:xfrm>
            <a:off x="511126" y="224230"/>
            <a:ext cx="8229600" cy="6397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rgbClr val="455560"/>
                </a:solidFill>
                <a:latin typeface="Arial" pitchFamily="34" charset="0"/>
                <a:ea typeface="+mj-ea"/>
                <a:cs typeface="Arial" pitchFamily="34" charset="0"/>
              </a:defRPr>
            </a:lvl1pPr>
          </a:lstStyle>
          <a:p>
            <a:pPr rtl="0"/>
            <a:r>
              <a:rPr>
                <a:latin typeface="Apple Braille" pitchFamily="2" charset="0"/>
              </a:rPr>
              <a:t>基于碳水化合物的成分</a:t>
            </a:r>
          </a:p>
        </p:txBody>
      </p:sp>
      <p:sp>
        <p:nvSpPr>
          <p:cNvPr id="6" name="Frame 5">
            <a:extLst>
              <a:ext uri="{FF2B5EF4-FFF2-40B4-BE49-F238E27FC236}">
                <a16:creationId xmlns:a16="http://schemas.microsoft.com/office/drawing/2014/main" id="{72BFA295-6348-BB45-BE96-0EECBFC8FD31}"/>
              </a:ext>
            </a:extLst>
          </p:cNvPr>
          <p:cNvSpPr/>
          <p:nvPr/>
        </p:nvSpPr>
        <p:spPr>
          <a:xfrm>
            <a:off x="827649" y="1302976"/>
            <a:ext cx="7596554" cy="801858"/>
          </a:xfrm>
          <a:prstGeom prst="frame">
            <a:avLst/>
          </a:prstGeom>
          <a:gradFill>
            <a:gsLst>
              <a:gs pos="97000">
                <a:schemeClr val="bg1">
                  <a:lumMod val="85000"/>
                </a:schemeClr>
              </a:gs>
              <a:gs pos="100000">
                <a:schemeClr val="dk1">
                  <a:shade val="93000"/>
                  <a:satMod val="130000"/>
                </a:schemeClr>
              </a:gs>
              <a:gs pos="100000">
                <a:schemeClr val="dk1">
                  <a:shade val="94000"/>
                  <a:satMod val="135000"/>
                </a:schemeClr>
              </a:gs>
            </a:gsLst>
          </a:gradFill>
          <a:ln/>
        </p:spPr>
        <p:style>
          <a:lnRef idx="0">
            <a:schemeClr val="dk1"/>
          </a:lnRef>
          <a:fillRef idx="3">
            <a:schemeClr val="dk1"/>
          </a:fillRef>
          <a:effectRef idx="3">
            <a:schemeClr val="dk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95098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spd="med">
        <p:fade/>
      </p:transition>
    </mc:Fallback>
  </mc:AlternateContent>
</p:sld>
</file>

<file path=ppt/theme/theme1.xml><?xml version="1.0" encoding="utf-8"?>
<a:theme xmlns:a="http://schemas.openxmlformats.org/drawingml/2006/main" name="SGLT2_Inhibitor_Progra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9380</TotalTime>
  <Words>394</Words>
  <Application>Microsoft Office PowerPoint</Application>
  <PresentationFormat>全屏显示(4:3)</PresentationFormat>
  <Paragraphs>156</Paragraphs>
  <Slides>16</Slides>
  <Notes>8</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16</vt:i4>
      </vt:variant>
    </vt:vector>
  </HeadingPairs>
  <TitlesOfParts>
    <vt:vector size="22" baseType="lpstr">
      <vt:lpstr>Apple Braille</vt:lpstr>
      <vt:lpstr>Arial</vt:lpstr>
      <vt:lpstr>Calibri</vt:lpstr>
      <vt:lpstr>Courier New</vt:lpstr>
      <vt:lpstr>Wingdings</vt:lpstr>
      <vt:lpstr>SGLT2_Inhibitor_Program</vt:lpstr>
      <vt:lpstr>投资者见面会</vt:lpstr>
      <vt:lpstr>前瞻性陈述</vt:lpstr>
      <vt:lpstr>公司简介</vt:lpstr>
      <vt:lpstr>Sirona的管道</vt:lpstr>
      <vt:lpstr>关于Sirona</vt:lpstr>
      <vt:lpstr>管理团队</vt:lpstr>
      <vt:lpstr>PowerPoint 演示文稿</vt:lpstr>
      <vt:lpstr>Sirona的技术</vt:lpstr>
      <vt:lpstr>PowerPoint 演示文稿</vt:lpstr>
      <vt:lpstr>PowerPoint 演示文稿</vt:lpstr>
      <vt:lpstr>PowerPoint 演示文稿</vt:lpstr>
      <vt:lpstr>全球亮肤市场</vt:lpstr>
      <vt:lpstr>亮肤产品的问题</vt:lpstr>
      <vt:lpstr>Sirona的亮肤图书馆</vt:lpstr>
      <vt:lpstr>投资要点</vt:lpstr>
      <vt:lpstr>股本*</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Planning Process</dc:title>
  <dc:creator>Attila Hajdu</dc:creator>
  <cp:lastModifiedBy>TG</cp:lastModifiedBy>
  <cp:revision>339</cp:revision>
  <dcterms:created xsi:type="dcterms:W3CDTF">2015-01-05T19:24:27Z</dcterms:created>
  <dcterms:modified xsi:type="dcterms:W3CDTF">2018-03-12T09:57:59Z</dcterms:modified>
</cp:coreProperties>
</file>